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handoutMasterIdLst>
    <p:handoutMasterId r:id="rId88"/>
  </p:handoutMasterIdLst>
  <p:sldIdLst>
    <p:sldId id="257" r:id="rId2"/>
    <p:sldId id="427" r:id="rId3"/>
    <p:sldId id="428" r:id="rId4"/>
    <p:sldId id="429" r:id="rId5"/>
    <p:sldId id="387" r:id="rId6"/>
    <p:sldId id="290" r:id="rId7"/>
    <p:sldId id="430" r:id="rId8"/>
    <p:sldId id="381" r:id="rId9"/>
    <p:sldId id="422" r:id="rId10"/>
    <p:sldId id="423" r:id="rId11"/>
    <p:sldId id="382" r:id="rId12"/>
    <p:sldId id="383" r:id="rId13"/>
    <p:sldId id="384" r:id="rId14"/>
    <p:sldId id="385" r:id="rId15"/>
    <p:sldId id="322" r:id="rId16"/>
    <p:sldId id="424" r:id="rId17"/>
    <p:sldId id="323" r:id="rId18"/>
    <p:sldId id="404" r:id="rId19"/>
    <p:sldId id="431" r:id="rId20"/>
    <p:sldId id="443" r:id="rId21"/>
    <p:sldId id="374" r:id="rId22"/>
    <p:sldId id="396" r:id="rId23"/>
    <p:sldId id="395" r:id="rId24"/>
    <p:sldId id="325" r:id="rId25"/>
    <p:sldId id="326" r:id="rId26"/>
    <p:sldId id="442" r:id="rId27"/>
    <p:sldId id="432" r:id="rId28"/>
    <p:sldId id="433" r:id="rId29"/>
    <p:sldId id="445" r:id="rId30"/>
    <p:sldId id="434" r:id="rId31"/>
    <p:sldId id="435" r:id="rId32"/>
    <p:sldId id="436" r:id="rId33"/>
    <p:sldId id="437" r:id="rId34"/>
    <p:sldId id="438" r:id="rId35"/>
    <p:sldId id="439" r:id="rId36"/>
    <p:sldId id="447" r:id="rId37"/>
    <p:sldId id="407" r:id="rId38"/>
    <p:sldId id="408" r:id="rId39"/>
    <p:sldId id="375" r:id="rId40"/>
    <p:sldId id="380" r:id="rId41"/>
    <p:sldId id="426" r:id="rId42"/>
    <p:sldId id="376" r:id="rId43"/>
    <p:sldId id="330" r:id="rId44"/>
    <p:sldId id="345" r:id="rId45"/>
    <p:sldId id="391" r:id="rId46"/>
    <p:sldId id="377" r:id="rId47"/>
    <p:sldId id="446" r:id="rId48"/>
    <p:sldId id="366" r:id="rId49"/>
    <p:sldId id="368" r:id="rId50"/>
    <p:sldId id="328" r:id="rId51"/>
    <p:sldId id="444" r:id="rId52"/>
    <p:sldId id="333" r:id="rId53"/>
    <p:sldId id="370" r:id="rId54"/>
    <p:sldId id="448" r:id="rId55"/>
    <p:sldId id="332" r:id="rId56"/>
    <p:sldId id="409" r:id="rId57"/>
    <p:sldId id="341" r:id="rId58"/>
    <p:sldId id="361" r:id="rId59"/>
    <p:sldId id="364" r:id="rId60"/>
    <p:sldId id="365" r:id="rId61"/>
    <p:sldId id="337" r:id="rId62"/>
    <p:sldId id="411" r:id="rId63"/>
    <p:sldId id="339" r:id="rId64"/>
    <p:sldId id="425" r:id="rId65"/>
    <p:sldId id="410" r:id="rId66"/>
    <p:sldId id="338" r:id="rId67"/>
    <p:sldId id="324" r:id="rId68"/>
    <p:sldId id="406" r:id="rId69"/>
    <p:sldId id="331" r:id="rId70"/>
    <p:sldId id="402" r:id="rId71"/>
    <p:sldId id="413" r:id="rId72"/>
    <p:sldId id="358" r:id="rId73"/>
    <p:sldId id="357" r:id="rId74"/>
    <p:sldId id="417" r:id="rId75"/>
    <p:sldId id="415" r:id="rId76"/>
    <p:sldId id="371" r:id="rId77"/>
    <p:sldId id="419" r:id="rId78"/>
    <p:sldId id="347" r:id="rId79"/>
    <p:sldId id="401" r:id="rId80"/>
    <p:sldId id="354" r:id="rId81"/>
    <p:sldId id="450" r:id="rId82"/>
    <p:sldId id="420" r:id="rId83"/>
    <p:sldId id="350" r:id="rId84"/>
    <p:sldId id="349" r:id="rId85"/>
    <p:sldId id="288" r:id="rId86"/>
  </p:sldIdLst>
  <p:sldSz cx="9144000" cy="6858000" type="screen4x3"/>
  <p:notesSz cx="6743700" cy="9875838"/>
  <p:defaultTextStyle>
    <a:defPPr>
      <a:defRPr lang="en-US"/>
    </a:defPPr>
    <a:lvl1pPr algn="l" rtl="0" eaLnBrk="0" fontAlgn="base" hangingPunct="0">
      <a:spcBef>
        <a:spcPct val="0"/>
      </a:spcBef>
      <a:spcAft>
        <a:spcPct val="0"/>
      </a:spcAft>
      <a:defRPr sz="3200" b="1" kern="1200">
        <a:solidFill>
          <a:schemeClr val="tx1"/>
        </a:solidFill>
        <a:latin typeface="Arial" charset="0"/>
        <a:ea typeface="+mn-ea"/>
        <a:cs typeface="+mn-cs"/>
      </a:defRPr>
    </a:lvl1pPr>
    <a:lvl2pPr marL="457200" algn="l" rtl="0" eaLnBrk="0" fontAlgn="base" hangingPunct="0">
      <a:spcBef>
        <a:spcPct val="0"/>
      </a:spcBef>
      <a:spcAft>
        <a:spcPct val="0"/>
      </a:spcAft>
      <a:defRPr sz="3200" b="1" kern="1200">
        <a:solidFill>
          <a:schemeClr val="tx1"/>
        </a:solidFill>
        <a:latin typeface="Arial" charset="0"/>
        <a:ea typeface="+mn-ea"/>
        <a:cs typeface="+mn-cs"/>
      </a:defRPr>
    </a:lvl2pPr>
    <a:lvl3pPr marL="914400" algn="l" rtl="0" eaLnBrk="0" fontAlgn="base" hangingPunct="0">
      <a:spcBef>
        <a:spcPct val="0"/>
      </a:spcBef>
      <a:spcAft>
        <a:spcPct val="0"/>
      </a:spcAft>
      <a:defRPr sz="3200" b="1" kern="1200">
        <a:solidFill>
          <a:schemeClr val="tx1"/>
        </a:solidFill>
        <a:latin typeface="Arial" charset="0"/>
        <a:ea typeface="+mn-ea"/>
        <a:cs typeface="+mn-cs"/>
      </a:defRPr>
    </a:lvl3pPr>
    <a:lvl4pPr marL="1371600" algn="l" rtl="0" eaLnBrk="0" fontAlgn="base" hangingPunct="0">
      <a:spcBef>
        <a:spcPct val="0"/>
      </a:spcBef>
      <a:spcAft>
        <a:spcPct val="0"/>
      </a:spcAft>
      <a:defRPr sz="3200" b="1" kern="1200">
        <a:solidFill>
          <a:schemeClr val="tx1"/>
        </a:solidFill>
        <a:latin typeface="Arial" charset="0"/>
        <a:ea typeface="+mn-ea"/>
        <a:cs typeface="+mn-cs"/>
      </a:defRPr>
    </a:lvl4pPr>
    <a:lvl5pPr marL="1828800" algn="l" rtl="0" eaLnBrk="0" fontAlgn="base" hangingPunct="0">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1E9A3"/>
    <a:srgbClr val="CBECA0"/>
    <a:srgbClr val="B1F29A"/>
    <a:srgbClr val="A9E3AF"/>
    <a:srgbClr val="A9E3B7"/>
    <a:srgbClr val="D3E2F9"/>
    <a:srgbClr val="D4E9F8"/>
    <a:srgbClr val="D4EF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701" autoAdjust="0"/>
    <p:restoredTop sz="73725" autoAdjust="0"/>
  </p:normalViewPr>
  <p:slideViewPr>
    <p:cSldViewPr>
      <p:cViewPr varScale="1">
        <p:scale>
          <a:sx n="64" d="100"/>
          <a:sy n="64" d="100"/>
        </p:scale>
        <p:origin x="-2131" y="-77"/>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396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22588"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z="1200">
                <a:latin typeface="Arial" panose="020B0604020202020204" pitchFamily="34" charset="0"/>
              </a:defRPr>
            </a:lvl1pPr>
          </a:lstStyle>
          <a:p>
            <a:pPr>
              <a:defRPr/>
            </a:pPr>
            <a:endParaRPr lang="pl-PL"/>
          </a:p>
        </p:txBody>
      </p:sp>
      <p:sp>
        <p:nvSpPr>
          <p:cNvPr id="118787" name="Rectangle 3"/>
          <p:cNvSpPr>
            <a:spLocks noGrp="1" noChangeArrowheads="1"/>
          </p:cNvSpPr>
          <p:nvPr>
            <p:ph type="dt" sz="quarter" idx="1"/>
          </p:nvPr>
        </p:nvSpPr>
        <p:spPr bwMode="auto">
          <a:xfrm>
            <a:off x="3821113" y="0"/>
            <a:ext cx="2922587"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20000"/>
              </a:spcBef>
              <a:buFontTx/>
              <a:buChar char="•"/>
              <a:defRPr sz="1200">
                <a:latin typeface="Arial" panose="020B0604020202020204" pitchFamily="34" charset="0"/>
              </a:defRPr>
            </a:lvl1pPr>
          </a:lstStyle>
          <a:p>
            <a:pPr>
              <a:defRPr/>
            </a:pPr>
            <a:endParaRPr lang="pl-PL"/>
          </a:p>
        </p:txBody>
      </p:sp>
      <p:sp>
        <p:nvSpPr>
          <p:cNvPr id="118788" name="Rectangle 4"/>
          <p:cNvSpPr>
            <a:spLocks noGrp="1" noChangeArrowheads="1"/>
          </p:cNvSpPr>
          <p:nvPr>
            <p:ph type="ftr" sz="quarter" idx="2"/>
          </p:nvPr>
        </p:nvSpPr>
        <p:spPr bwMode="auto">
          <a:xfrm>
            <a:off x="0" y="9382125"/>
            <a:ext cx="2922588"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20000"/>
              </a:spcBef>
              <a:buFontTx/>
              <a:buChar char="•"/>
              <a:defRPr sz="1200">
                <a:latin typeface="Arial" panose="020B0604020202020204" pitchFamily="34" charset="0"/>
              </a:defRPr>
            </a:lvl1pPr>
          </a:lstStyle>
          <a:p>
            <a:pPr>
              <a:defRPr/>
            </a:pPr>
            <a:endParaRPr lang="pl-PL"/>
          </a:p>
        </p:txBody>
      </p:sp>
      <p:sp>
        <p:nvSpPr>
          <p:cNvPr id="118789" name="Rectangle 5"/>
          <p:cNvSpPr>
            <a:spLocks noGrp="1" noChangeArrowheads="1"/>
          </p:cNvSpPr>
          <p:nvPr>
            <p:ph type="sldNum" sz="quarter" idx="3"/>
          </p:nvPr>
        </p:nvSpPr>
        <p:spPr bwMode="auto">
          <a:xfrm>
            <a:off x="3821113" y="9382125"/>
            <a:ext cx="2922587"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spcBef>
                <a:spcPct val="20000"/>
              </a:spcBef>
              <a:buFontTx/>
              <a:buChar char="•"/>
              <a:defRPr sz="1200"/>
            </a:lvl1pPr>
          </a:lstStyle>
          <a:p>
            <a:fld id="{6DD0086E-7953-48E5-ACC3-96F02F5DF2F4}" type="slidenum">
              <a:rPr lang="pl-PL" altLang="pl-PL"/>
              <a:pPr/>
              <a:t>‹#›</a:t>
            </a:fld>
            <a:endParaRPr lang="pl-PL" alt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22588"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20000"/>
              </a:spcBef>
              <a:buFontTx/>
              <a:buChar char="•"/>
              <a:defRPr sz="1200">
                <a:latin typeface="Arial" panose="020B0604020202020204" pitchFamily="34" charset="0"/>
              </a:defRPr>
            </a:lvl1pPr>
          </a:lstStyle>
          <a:p>
            <a:pPr>
              <a:defRPr/>
            </a:pPr>
            <a:endParaRPr lang="pl-PL"/>
          </a:p>
        </p:txBody>
      </p:sp>
      <p:sp>
        <p:nvSpPr>
          <p:cNvPr id="132099" name="Rectangle 3"/>
          <p:cNvSpPr>
            <a:spLocks noGrp="1" noChangeArrowheads="1"/>
          </p:cNvSpPr>
          <p:nvPr>
            <p:ph type="dt" idx="1"/>
          </p:nvPr>
        </p:nvSpPr>
        <p:spPr bwMode="auto">
          <a:xfrm>
            <a:off x="3821113" y="0"/>
            <a:ext cx="2922587"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20000"/>
              </a:spcBef>
              <a:buFontTx/>
              <a:buChar char="•"/>
              <a:defRPr sz="1200">
                <a:latin typeface="Arial" panose="020B0604020202020204" pitchFamily="34" charset="0"/>
              </a:defRPr>
            </a:lvl1pPr>
          </a:lstStyle>
          <a:p>
            <a:pPr>
              <a:defRPr/>
            </a:pPr>
            <a:endParaRPr lang="pl-PL"/>
          </a:p>
        </p:txBody>
      </p:sp>
      <p:sp>
        <p:nvSpPr>
          <p:cNvPr id="2052" name="Rectangle 4"/>
          <p:cNvSpPr>
            <a:spLocks noChangeArrowheads="1" noTextEdit="1"/>
          </p:cNvSpPr>
          <p:nvPr>
            <p:ph type="sldImg" idx="2"/>
          </p:nvPr>
        </p:nvSpPr>
        <p:spPr bwMode="auto">
          <a:xfrm>
            <a:off x="904875" y="741363"/>
            <a:ext cx="4933950" cy="3702050"/>
          </a:xfrm>
          <a:prstGeom prst="rect">
            <a:avLst/>
          </a:prstGeom>
          <a:noFill/>
          <a:ln w="9525">
            <a:solidFill>
              <a:srgbClr val="000000"/>
            </a:solidFill>
            <a:miter lim="800000"/>
            <a:headEnd/>
            <a:tailEnd/>
          </a:ln>
          <a:effectLst/>
        </p:spPr>
      </p:sp>
      <p:sp>
        <p:nvSpPr>
          <p:cNvPr id="132101" name="Rectangle 5"/>
          <p:cNvSpPr>
            <a:spLocks noGrp="1" noChangeArrowheads="1"/>
          </p:cNvSpPr>
          <p:nvPr>
            <p:ph type="body" sz="quarter" idx="3"/>
          </p:nvPr>
        </p:nvSpPr>
        <p:spPr bwMode="auto">
          <a:xfrm>
            <a:off x="898525" y="4691063"/>
            <a:ext cx="4946650" cy="4443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132102" name="Rectangle 6"/>
          <p:cNvSpPr>
            <a:spLocks noGrp="1" noChangeArrowheads="1"/>
          </p:cNvSpPr>
          <p:nvPr>
            <p:ph type="ftr" sz="quarter" idx="4"/>
          </p:nvPr>
        </p:nvSpPr>
        <p:spPr bwMode="auto">
          <a:xfrm>
            <a:off x="0" y="9382125"/>
            <a:ext cx="2922588"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20000"/>
              </a:spcBef>
              <a:buFontTx/>
              <a:buChar char="•"/>
              <a:defRPr sz="1200">
                <a:latin typeface="Arial" panose="020B0604020202020204" pitchFamily="34" charset="0"/>
              </a:defRPr>
            </a:lvl1pPr>
          </a:lstStyle>
          <a:p>
            <a:pPr>
              <a:defRPr/>
            </a:pPr>
            <a:endParaRPr lang="pl-PL"/>
          </a:p>
        </p:txBody>
      </p:sp>
      <p:sp>
        <p:nvSpPr>
          <p:cNvPr id="132103" name="Rectangle 7"/>
          <p:cNvSpPr>
            <a:spLocks noGrp="1" noChangeArrowheads="1"/>
          </p:cNvSpPr>
          <p:nvPr>
            <p:ph type="sldNum" sz="quarter" idx="5"/>
          </p:nvPr>
        </p:nvSpPr>
        <p:spPr bwMode="auto">
          <a:xfrm>
            <a:off x="3821113" y="9382125"/>
            <a:ext cx="2922587"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spcBef>
                <a:spcPct val="20000"/>
              </a:spcBef>
              <a:buFontTx/>
              <a:buChar char="•"/>
              <a:defRPr sz="1200"/>
            </a:lvl1pPr>
          </a:lstStyle>
          <a:p>
            <a:fld id="{FD38C87D-7596-4C0D-932E-E43DFD10194C}" type="slidenum">
              <a:rPr lang="pl-PL" altLang="pl-PL"/>
              <a:pPr/>
              <a:t>‹#›</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miter lim="800000"/>
            <a:headEnd/>
            <a:tailEnd/>
          </a:ln>
        </p:spPr>
        <p:txBody>
          <a:bodyPr/>
          <a:lstStyle/>
          <a:p>
            <a:fld id="{A206D62B-FC0C-4907-8710-D51F68A4866F}" type="slidenum">
              <a:rPr lang="pl-PL" altLang="pl-PL"/>
              <a:pPr/>
              <a:t>1</a:t>
            </a:fld>
            <a:endParaRPr lang="pl-PL" altLang="pl-PL"/>
          </a:p>
        </p:txBody>
      </p:sp>
      <p:sp>
        <p:nvSpPr>
          <p:cNvPr id="5123" name="Rectangle 2"/>
          <p:cNvSpPr>
            <a:spLocks noChangeArrowheads="1" noTextEdit="1"/>
          </p:cNvSpPr>
          <p:nvPr>
            <p:ph type="sldImg"/>
          </p:nvPr>
        </p:nvSpPr>
        <p:spPr>
          <a:ln/>
        </p:spPr>
      </p:sp>
      <p:sp>
        <p:nvSpPr>
          <p:cNvPr id="5124" name="Rectangle 3"/>
          <p:cNvSpPr>
            <a:spLocks noGrp="1" noChangeArrowheads="1"/>
          </p:cNvSpPr>
          <p:nvPr>
            <p:ph type="body" idx="1"/>
          </p:nvPr>
        </p:nvSpPr>
        <p:spPr/>
        <p:txBody>
          <a:bodyPr/>
          <a:lstStyle/>
          <a:p>
            <a:pPr eaLnBrk="1" hangingPunct="1">
              <a:defRPr/>
            </a:pPr>
            <a:r>
              <a:rPr lang="pl-PL" altLang="pl-PL" b="1" dirty="0" smtClean="0"/>
              <a:t>Zgodnie z obowiązującymi przepisami przewodniczący zespołu egzaminacyjnego (jest nim z urzędu dyrektor) powinien przeprowadzić </a:t>
            </a:r>
            <a:r>
              <a:rPr lang="pl-PL" altLang="pl-PL" b="1" strike="sngStrike" dirty="0" smtClean="0"/>
              <a:t>w terminie </a:t>
            </a:r>
            <a:r>
              <a:rPr lang="pl-PL" altLang="pl-PL" b="1" strike="sngStrike" dirty="0" smtClean="0">
                <a:solidFill>
                  <a:srgbClr val="FF3300"/>
                </a:solidFill>
              </a:rPr>
              <a:t>do 30 kwietnia</a:t>
            </a:r>
            <a:r>
              <a:rPr lang="pl-PL" altLang="pl-PL" b="1" strike="sngStrike" dirty="0" smtClean="0"/>
              <a:t> szkolenie zespołów przedmiotowych i zespołów nadzorujących</a:t>
            </a:r>
            <a:r>
              <a:rPr lang="pl-PL" altLang="pl-PL" b="1" dirty="0" smtClean="0"/>
              <a:t>. Można w tym celu wykorzystać przygotowaną przez nas prezentację. Pamiętajmy o tym, że dobra znajomość procedur egzaminacyjnych oraz unikanie rutyny zagwarantują właściwy przebieg egzaminów – bez kłopotów, </a:t>
            </a:r>
            <a:r>
              <a:rPr lang="pl-PL" altLang="pl-PL" b="1" dirty="0" err="1" smtClean="0"/>
              <a:t>odwołań</a:t>
            </a:r>
            <a:r>
              <a:rPr lang="pl-PL" altLang="pl-PL" b="1" dirty="0" smtClean="0"/>
              <a:t> i skarg.  Coroczny obowiązek szkolenia nauczycieli uczestniczących w egzaminach traktujmy zatem szczególnie sumiennie, jako ważny obowiązek. Szkolenie powinniśmy  uzupełnić o informacje i zasady właściwe tylko dla naszej szkoły.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ymbol zastępczy obrazu slajdu 1"/>
          <p:cNvSpPr>
            <a:spLocks noGrp="1" noRot="1" noChangeAspect="1" noTextEdit="1"/>
          </p:cNvSpPr>
          <p:nvPr>
            <p:ph type="sldImg"/>
          </p:nvPr>
        </p:nvSpPr>
        <p:spPr>
          <a:ln/>
        </p:spPr>
      </p:sp>
      <p:sp>
        <p:nvSpPr>
          <p:cNvPr id="31747" name="Symbol zastępczy notatek 2"/>
          <p:cNvSpPr>
            <a:spLocks noGrp="1"/>
          </p:cNvSpPr>
          <p:nvPr>
            <p:ph type="body" idx="1"/>
          </p:nvPr>
        </p:nvSpPr>
        <p:spPr>
          <a:noFill/>
        </p:spPr>
        <p:txBody>
          <a:bodyPr/>
          <a:lstStyle/>
          <a:p>
            <a:r>
              <a:rPr lang="pl-PL" altLang="pl-PL" b="1" smtClean="0"/>
              <a:t>Na każdym egzaminie pisemnym zdający mają prawo do używania tylko takich dodatkowych materiałów i przyborów pomocniczych, które są opisane w </a:t>
            </a:r>
            <a:r>
              <a:rPr lang="pl-PL" altLang="pl-PL" b="1" i="1" smtClean="0"/>
              <a:t>Komunikacie</a:t>
            </a:r>
            <a:r>
              <a:rPr lang="pl-PL" altLang="pl-PL" b="1" smtClean="0"/>
              <a:t>. Należy szczególnie zwrócić uwagę na te z nich, które zapewnia szkoła. Pozostałe warianty należy ustalić ze zdającymi. Słowniki własne, z których mogą korzystać zdający należy sprawdzić przed egzaminem (nie mogą zawierać dodatkowych notatek/zapisków).</a:t>
            </a:r>
          </a:p>
        </p:txBody>
      </p:sp>
      <p:sp>
        <p:nvSpPr>
          <p:cNvPr id="31748" name="Symbol zastępczy numeru slajdu 3"/>
          <p:cNvSpPr>
            <a:spLocks noGrp="1"/>
          </p:cNvSpPr>
          <p:nvPr>
            <p:ph type="sldNum" sz="quarter" idx="5"/>
          </p:nvPr>
        </p:nvSpPr>
        <p:spPr>
          <a:noFill/>
          <a:ln>
            <a:miter lim="800000"/>
            <a:headEnd/>
            <a:tailEnd/>
          </a:ln>
        </p:spPr>
        <p:txBody>
          <a:bodyPr/>
          <a:lstStyle/>
          <a:p>
            <a:fld id="{758B927C-817F-4A42-A025-D9030FECF5F9}" type="slidenum">
              <a:rPr lang="pl-PL" altLang="pl-PL"/>
              <a:pPr/>
              <a:t>18</a:t>
            </a:fld>
            <a:endParaRPr lang="pl-PL" alt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ymbol zastępczy obrazu slajdu 1"/>
          <p:cNvSpPr>
            <a:spLocks noGrp="1" noRot="1" noChangeAspect="1" noTextEdit="1"/>
          </p:cNvSpPr>
          <p:nvPr>
            <p:ph type="sldImg"/>
          </p:nvPr>
        </p:nvSpPr>
        <p:spPr>
          <a:ln/>
        </p:spPr>
      </p:sp>
      <p:sp>
        <p:nvSpPr>
          <p:cNvPr id="35843" name="Symbol zastępczy notatek 2"/>
          <p:cNvSpPr>
            <a:spLocks noGrp="1"/>
          </p:cNvSpPr>
          <p:nvPr>
            <p:ph type="body" idx="1"/>
          </p:nvPr>
        </p:nvSpPr>
        <p:spPr>
          <a:noFill/>
        </p:spPr>
        <p:txBody>
          <a:bodyPr/>
          <a:lstStyle/>
          <a:p>
            <a:r>
              <a:rPr lang="pl-PL" altLang="pl-PL" b="1" smtClean="0"/>
              <a:t>W przypadku niewystarczającej ilości tablic, którymi dysponuje szkoła, można je pobrać i wydrukować ze strony internetowej OKE lub CKE.</a:t>
            </a:r>
          </a:p>
        </p:txBody>
      </p:sp>
      <p:sp>
        <p:nvSpPr>
          <p:cNvPr id="35844" name="Symbol zastępczy numeru slajdu 3"/>
          <p:cNvSpPr>
            <a:spLocks noGrp="1"/>
          </p:cNvSpPr>
          <p:nvPr>
            <p:ph type="sldNum" sz="quarter" idx="5"/>
          </p:nvPr>
        </p:nvSpPr>
        <p:spPr>
          <a:noFill/>
          <a:ln>
            <a:miter lim="800000"/>
            <a:headEnd/>
            <a:tailEnd/>
          </a:ln>
        </p:spPr>
        <p:txBody>
          <a:bodyPr/>
          <a:lstStyle/>
          <a:p>
            <a:fld id="{53A59A4A-CB52-44A6-BD50-27C09683CFCA}" type="slidenum">
              <a:rPr lang="pl-PL" altLang="pl-PL"/>
              <a:pPr/>
              <a:t>21</a:t>
            </a:fld>
            <a:endParaRPr lang="pl-PL" alt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ymbol zastępczy obrazu slajdu 1"/>
          <p:cNvSpPr>
            <a:spLocks noGrp="1" noRot="1" noChangeAspect="1" noTextEdit="1"/>
          </p:cNvSpPr>
          <p:nvPr>
            <p:ph type="sldImg"/>
          </p:nvPr>
        </p:nvSpPr>
        <p:spPr>
          <a:ln/>
        </p:spPr>
      </p:sp>
      <p:sp>
        <p:nvSpPr>
          <p:cNvPr id="37891" name="Symbol zastępczy notatek 2"/>
          <p:cNvSpPr>
            <a:spLocks noGrp="1"/>
          </p:cNvSpPr>
          <p:nvPr>
            <p:ph type="body" idx="1"/>
          </p:nvPr>
        </p:nvSpPr>
        <p:spPr>
          <a:noFill/>
        </p:spPr>
        <p:txBody>
          <a:bodyPr/>
          <a:lstStyle/>
          <a:p>
            <a:r>
              <a:rPr lang="pl-PL" altLang="pl-PL" b="1" smtClean="0"/>
              <a:t>Udostępnienie zdającym nieodpowiednich wzorów lub nieudostępnienie ich w ogóle może być powodem do unieważnienia egzaminu.</a:t>
            </a:r>
          </a:p>
          <a:p>
            <a:r>
              <a:rPr lang="pl-PL" altLang="pl-PL" b="1" smtClean="0"/>
              <a:t>Do egzaminu w starej formule są uprawnieni po raz ostatni wyłącznie absolwenci techników </a:t>
            </a:r>
            <a:r>
              <a:rPr lang="pl-PL" altLang="pl-PL" b="1" smtClean="0">
                <a:solidFill>
                  <a:srgbClr val="FF0000"/>
                </a:solidFill>
              </a:rPr>
              <a:t>do 2015r</a:t>
            </a:r>
            <a:r>
              <a:rPr lang="pl-PL" altLang="pl-PL" b="1" smtClean="0"/>
              <a:t>.</a:t>
            </a:r>
          </a:p>
        </p:txBody>
      </p:sp>
      <p:sp>
        <p:nvSpPr>
          <p:cNvPr id="37892" name="Symbol zastępczy numeru slajdu 3"/>
          <p:cNvSpPr>
            <a:spLocks noGrp="1"/>
          </p:cNvSpPr>
          <p:nvPr>
            <p:ph type="sldNum" sz="quarter" idx="5"/>
          </p:nvPr>
        </p:nvSpPr>
        <p:spPr>
          <a:noFill/>
          <a:ln>
            <a:miter lim="800000"/>
            <a:headEnd/>
            <a:tailEnd/>
          </a:ln>
        </p:spPr>
        <p:txBody>
          <a:bodyPr/>
          <a:lstStyle/>
          <a:p>
            <a:fld id="{4245D7D9-992C-4A91-BA81-A47D56D3A67B}" type="slidenum">
              <a:rPr lang="pl-PL" altLang="pl-PL"/>
              <a:pPr/>
              <a:t>22</a:t>
            </a:fld>
            <a:endParaRPr lang="pl-PL" alt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ymbol zastępczy obrazu slajdu 1"/>
          <p:cNvSpPr>
            <a:spLocks noGrp="1" noRot="1" noChangeAspect="1" noTextEdit="1"/>
          </p:cNvSpPr>
          <p:nvPr>
            <p:ph type="sldImg"/>
          </p:nvPr>
        </p:nvSpPr>
        <p:spPr>
          <a:ln/>
        </p:spPr>
      </p:sp>
      <p:sp>
        <p:nvSpPr>
          <p:cNvPr id="39939" name="Symbol zastępczy notatek 2"/>
          <p:cNvSpPr>
            <a:spLocks noGrp="1"/>
          </p:cNvSpPr>
          <p:nvPr>
            <p:ph type="body" idx="1"/>
          </p:nvPr>
        </p:nvSpPr>
        <p:spPr>
          <a:noFill/>
        </p:spPr>
        <p:txBody>
          <a:bodyPr/>
          <a:lstStyle/>
          <a:p>
            <a:r>
              <a:rPr lang="pl-PL" altLang="pl-PL" b="1" smtClean="0"/>
              <a:t>Również w tym roku arkusze egzaminacyjne w starej i nowej formule będą mieć inną szatę graficzną.</a:t>
            </a:r>
          </a:p>
        </p:txBody>
      </p:sp>
      <p:sp>
        <p:nvSpPr>
          <p:cNvPr id="39940" name="Symbol zastępczy numeru slajdu 3"/>
          <p:cNvSpPr>
            <a:spLocks noGrp="1"/>
          </p:cNvSpPr>
          <p:nvPr>
            <p:ph type="sldNum" sz="quarter" idx="5"/>
          </p:nvPr>
        </p:nvSpPr>
        <p:spPr>
          <a:noFill/>
          <a:ln>
            <a:miter lim="800000"/>
            <a:headEnd/>
            <a:tailEnd/>
          </a:ln>
        </p:spPr>
        <p:txBody>
          <a:bodyPr/>
          <a:lstStyle/>
          <a:p>
            <a:fld id="{5A271ECE-14C4-44E9-8FF9-DF5E9434AA40}" type="slidenum">
              <a:rPr lang="pl-PL" altLang="pl-PL"/>
              <a:pPr/>
              <a:t>23</a:t>
            </a:fld>
            <a:endParaRPr lang="pl-PL" alt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miter lim="800000"/>
            <a:headEnd/>
            <a:tailEnd/>
          </a:ln>
        </p:spPr>
        <p:txBody>
          <a:bodyPr/>
          <a:lstStyle/>
          <a:p>
            <a:fld id="{ECD4EDED-D1AF-4970-81AF-25AB314662AF}" type="slidenum">
              <a:rPr lang="pl-PL" altLang="pl-PL"/>
              <a:pPr/>
              <a:t>24</a:t>
            </a:fld>
            <a:endParaRPr lang="pl-PL" altLang="pl-PL"/>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pl-PL" altLang="pl-PL" b="1" u="sng" smtClean="0"/>
              <a:t>Uwaga: </a:t>
            </a:r>
          </a:p>
          <a:p>
            <a:pPr eaLnBrk="1" hangingPunct="1"/>
            <a:r>
              <a:rPr lang="pl-PL" altLang="pl-PL" b="1" smtClean="0"/>
              <a:t>Dyrektor szkoły (przewodniczący ZE) może pełnić funkcję przewodniczącego lub członka ZN, jeżeli egzamin odbywa się w jednym pomieszczeniu. </a:t>
            </a:r>
            <a:br>
              <a:rPr lang="pl-PL" altLang="pl-PL" b="1" smtClean="0"/>
            </a:br>
            <a:r>
              <a:rPr lang="pl-PL" altLang="pl-PL" b="1" smtClean="0"/>
              <a:t>Ma to związek z tym, że to dyrektor podejmuje decyzje dotyczące przerwania egzaminu w przypadku poszczególnych zdających oraz w sytuacjach awaryjnych. Przewodniczący ZN może pełnić funkcję nauczyciela wspomagającego.</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miter lim="800000"/>
            <a:headEnd/>
            <a:tailEnd/>
          </a:ln>
        </p:spPr>
        <p:txBody>
          <a:bodyPr/>
          <a:lstStyle/>
          <a:p>
            <a:fld id="{C2949B4D-2168-4EEB-936F-CA4F966E7252}" type="slidenum">
              <a:rPr lang="pl-PL" altLang="pl-PL"/>
              <a:pPr/>
              <a:t>25</a:t>
            </a:fld>
            <a:endParaRPr lang="pl-PL" altLang="pl-PL"/>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r>
              <a:rPr lang="pl-PL" altLang="pl-PL" b="1" u="sng" smtClean="0"/>
              <a:t>Uwagi:</a:t>
            </a:r>
          </a:p>
          <a:p>
            <a:pPr eaLnBrk="1" hangingPunct="1"/>
            <a:r>
              <a:rPr lang="pl-PL" altLang="pl-PL" b="1" smtClean="0"/>
              <a:t>Stoliki powinny być ustawione w taki sposób, żeby uniemożliwić zdającym niesamodzielną pracę (co najmniej 1,5 m od siebie). Kartki z imieniem, nazwiskiem i numerem PESEL zdających nie są konieczne. Zdający mogą wnieść do sali egzaminacyjnej małą butelkę wody.  Nie powinna stać na stoliku ze względu na możliwość zalania arkusza egzaminacyjnego.</a:t>
            </a:r>
          </a:p>
          <a:p>
            <a:pPr eaLnBrk="1" hangingPunct="1"/>
            <a:endParaRPr lang="pl-PL" altLang="pl-PL" b="1" smtClean="0"/>
          </a:p>
          <a:p>
            <a:pPr eaLnBrk="1" hangingPunct="1"/>
            <a:endParaRPr lang="pl-PL" altLang="pl-PL" b="1"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a:ln/>
        </p:spPr>
      </p:sp>
      <p:sp>
        <p:nvSpPr>
          <p:cNvPr id="48131" name="Symbol zastępczy notatek 2"/>
          <p:cNvSpPr>
            <a:spLocks noGrp="1"/>
          </p:cNvSpPr>
          <p:nvPr>
            <p:ph type="body" idx="1"/>
          </p:nvPr>
        </p:nvSpPr>
        <p:spPr>
          <a:noFill/>
        </p:spPr>
        <p:txBody>
          <a:bodyPr/>
          <a:lstStyle/>
          <a:p>
            <a:endParaRPr lang="pl-PL" altLang="pl-PL" smtClean="0"/>
          </a:p>
        </p:txBody>
      </p:sp>
      <p:sp>
        <p:nvSpPr>
          <p:cNvPr id="48132" name="Symbol zastępczy numeru slajdu 3"/>
          <p:cNvSpPr>
            <a:spLocks noGrp="1"/>
          </p:cNvSpPr>
          <p:nvPr>
            <p:ph type="sldNum" sz="quarter" idx="5"/>
          </p:nvPr>
        </p:nvSpPr>
        <p:spPr>
          <a:noFill/>
          <a:ln>
            <a:miter lim="800000"/>
            <a:headEnd/>
            <a:tailEnd/>
          </a:ln>
        </p:spPr>
        <p:txBody>
          <a:bodyPr/>
          <a:lstStyle/>
          <a:p>
            <a:fld id="{D19D18C8-7EAA-4462-9673-E09AFD8DE988}" type="slidenum">
              <a:rPr lang="pl-PL" altLang="pl-PL"/>
              <a:pPr/>
              <a:t>28</a:t>
            </a:fld>
            <a:endParaRPr lang="pl-PL" altLang="pl-P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ymbol zastępczy obrazu slajdu 1"/>
          <p:cNvSpPr>
            <a:spLocks noGrp="1" noRot="1" noChangeAspect="1" noTextEdit="1"/>
          </p:cNvSpPr>
          <p:nvPr>
            <p:ph type="sldImg"/>
          </p:nvPr>
        </p:nvSpPr>
        <p:spPr>
          <a:ln/>
        </p:spPr>
      </p:sp>
      <p:sp>
        <p:nvSpPr>
          <p:cNvPr id="58371" name="Symbol zastępczy notatek 2"/>
          <p:cNvSpPr>
            <a:spLocks noGrp="1"/>
          </p:cNvSpPr>
          <p:nvPr>
            <p:ph type="body" idx="1"/>
          </p:nvPr>
        </p:nvSpPr>
        <p:spPr>
          <a:noFill/>
        </p:spPr>
        <p:txBody>
          <a:bodyPr/>
          <a:lstStyle/>
          <a:p>
            <a:r>
              <a:rPr lang="pl-PL" altLang="pl-PL" b="1" smtClean="0"/>
              <a:t>Prosimy zwrócić szczególną uwagę na właściwe przygotowanie i sprawdzenie sprzętu do odtwarzania płyt na egzaminie z języka obcego. Zła jakość odtwarzanego dźwięku (np. pogłos) może być powodem unieważnienia egzaminu.</a:t>
            </a:r>
          </a:p>
        </p:txBody>
      </p:sp>
      <p:sp>
        <p:nvSpPr>
          <p:cNvPr id="58372" name="Symbol zastępczy numeru slajdu 3"/>
          <p:cNvSpPr>
            <a:spLocks noGrp="1"/>
          </p:cNvSpPr>
          <p:nvPr>
            <p:ph type="sldNum" sz="quarter" idx="5"/>
          </p:nvPr>
        </p:nvSpPr>
        <p:spPr>
          <a:noFill/>
          <a:ln>
            <a:miter lim="800000"/>
            <a:headEnd/>
            <a:tailEnd/>
          </a:ln>
        </p:spPr>
        <p:txBody>
          <a:bodyPr/>
          <a:lstStyle/>
          <a:p>
            <a:fld id="{C3A4F15C-7DD2-4CCA-9191-E0BCBF09A189}" type="slidenum">
              <a:rPr lang="pl-PL" altLang="pl-PL"/>
              <a:pPr/>
              <a:t>37</a:t>
            </a:fld>
            <a:endParaRPr lang="pl-PL" alt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ymbol zastępczy obrazu slajdu 1"/>
          <p:cNvSpPr>
            <a:spLocks noGrp="1" noRot="1" noChangeAspect="1" noTextEdit="1"/>
          </p:cNvSpPr>
          <p:nvPr>
            <p:ph type="sldImg"/>
          </p:nvPr>
        </p:nvSpPr>
        <p:spPr>
          <a:ln/>
        </p:spPr>
      </p:sp>
      <p:sp>
        <p:nvSpPr>
          <p:cNvPr id="60419" name="Symbol zastępczy notatek 2"/>
          <p:cNvSpPr>
            <a:spLocks noGrp="1"/>
          </p:cNvSpPr>
          <p:nvPr>
            <p:ph type="body" idx="1"/>
          </p:nvPr>
        </p:nvSpPr>
        <p:spPr>
          <a:noFill/>
        </p:spPr>
        <p:txBody>
          <a:bodyPr/>
          <a:lstStyle/>
          <a:p>
            <a:r>
              <a:rPr lang="pl-PL" altLang="pl-PL" b="1" smtClean="0"/>
              <a:t>Przed egzaminem z języków obcych należy zapoznać się z zasadami postępowania w przypadku usterki płyty.</a:t>
            </a:r>
          </a:p>
        </p:txBody>
      </p:sp>
      <p:sp>
        <p:nvSpPr>
          <p:cNvPr id="60420" name="Symbol zastępczy numeru slajdu 3"/>
          <p:cNvSpPr>
            <a:spLocks noGrp="1"/>
          </p:cNvSpPr>
          <p:nvPr>
            <p:ph type="sldNum" sz="quarter" idx="5"/>
          </p:nvPr>
        </p:nvSpPr>
        <p:spPr>
          <a:noFill/>
          <a:ln>
            <a:miter lim="800000"/>
            <a:headEnd/>
            <a:tailEnd/>
          </a:ln>
        </p:spPr>
        <p:txBody>
          <a:bodyPr/>
          <a:lstStyle/>
          <a:p>
            <a:fld id="{74E4AA3F-ED8B-4A0E-AC78-C8E305D4D2B0}" type="slidenum">
              <a:rPr lang="pl-PL" altLang="pl-PL"/>
              <a:pPr/>
              <a:t>38</a:t>
            </a:fld>
            <a:endParaRPr lang="pl-PL" alt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ymbol zastępczy obrazu slajdu 1"/>
          <p:cNvSpPr>
            <a:spLocks noGrp="1" noRot="1" noChangeAspect="1" noTextEdit="1"/>
          </p:cNvSpPr>
          <p:nvPr>
            <p:ph type="sldImg"/>
          </p:nvPr>
        </p:nvSpPr>
        <p:spPr>
          <a:ln/>
        </p:spPr>
      </p:sp>
      <p:sp>
        <p:nvSpPr>
          <p:cNvPr id="62467" name="Symbol zastępczy notatek 2"/>
          <p:cNvSpPr>
            <a:spLocks noGrp="1"/>
          </p:cNvSpPr>
          <p:nvPr>
            <p:ph type="body" idx="1"/>
          </p:nvPr>
        </p:nvSpPr>
        <p:spPr>
          <a:noFill/>
        </p:spPr>
        <p:txBody>
          <a:bodyPr/>
          <a:lstStyle/>
          <a:p>
            <a:pPr eaLnBrk="1" hangingPunct="1"/>
            <a:r>
              <a:rPr lang="pl-PL" altLang="pl-PL" b="1" smtClean="0"/>
              <a:t>Decyzję o przeprowadzeniu egzaminu maturalnego w oddzielnej sali egzaminacyjnej dla zdających o specjalnych potrzebach edukacyjnych podejmuje przewodniczący ZE. We wspólnej sali </a:t>
            </a:r>
            <a:r>
              <a:rPr lang="pl-PL" altLang="pl-PL" b="1" u="sng" smtClean="0"/>
              <a:t>nie mogą</a:t>
            </a:r>
            <a:r>
              <a:rPr lang="pl-PL" altLang="pl-PL" b="1" smtClean="0"/>
              <a:t> zdawać  maturzyści rozwiązujący arkusze z języków obcych dla niesłyszących lub słabosłyszących, piszący na komputerze, korzystający z pomocy nauczyciela wspomagającego. </a:t>
            </a:r>
          </a:p>
          <a:p>
            <a:pPr eaLnBrk="1" hangingPunct="1"/>
            <a:r>
              <a:rPr lang="pl-PL" altLang="pl-PL" b="1" smtClean="0"/>
              <a:t>Jeśli zdający w warunkach dostosowanych piszą w jednej sali z innymi zdającymi, należy wyłączyć ich z procedury losowania miejsc i wskazać im takie miejsce, które będzie najbardziej właściwe ze względu na ich dostosowanie.</a:t>
            </a:r>
          </a:p>
          <a:p>
            <a:endParaRPr lang="pl-PL" altLang="pl-PL" smtClean="0"/>
          </a:p>
        </p:txBody>
      </p:sp>
      <p:sp>
        <p:nvSpPr>
          <p:cNvPr id="62468" name="Symbol zastępczy numeru slajdu 3"/>
          <p:cNvSpPr>
            <a:spLocks noGrp="1"/>
          </p:cNvSpPr>
          <p:nvPr>
            <p:ph type="sldNum" sz="quarter" idx="5"/>
          </p:nvPr>
        </p:nvSpPr>
        <p:spPr>
          <a:noFill/>
          <a:ln>
            <a:miter lim="800000"/>
            <a:headEnd/>
            <a:tailEnd/>
          </a:ln>
        </p:spPr>
        <p:txBody>
          <a:bodyPr/>
          <a:lstStyle/>
          <a:p>
            <a:fld id="{CDCBB0B8-1D5F-4553-98F5-25F9C20CED0F}" type="slidenum">
              <a:rPr lang="pl-PL" altLang="pl-PL"/>
              <a:pPr/>
              <a:t>39</a:t>
            </a:fld>
            <a:endParaRPr lang="pl-PL"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obrazu slajdu 1"/>
          <p:cNvSpPr>
            <a:spLocks noGrp="1" noRot="1" noChangeAspect="1" noTextEdit="1"/>
          </p:cNvSpPr>
          <p:nvPr>
            <p:ph type="sldImg"/>
          </p:nvPr>
        </p:nvSpPr>
        <p:spPr>
          <a:ln/>
        </p:spPr>
      </p:sp>
      <p:sp>
        <p:nvSpPr>
          <p:cNvPr id="10243" name="Symbol zastępczy notatek 2"/>
          <p:cNvSpPr>
            <a:spLocks noGrp="1"/>
          </p:cNvSpPr>
          <p:nvPr>
            <p:ph type="body" idx="1"/>
          </p:nvPr>
        </p:nvSpPr>
        <p:spPr>
          <a:noFill/>
        </p:spPr>
        <p:txBody>
          <a:bodyPr/>
          <a:lstStyle/>
          <a:p>
            <a:endParaRPr lang="pl-PL" altLang="pl-PL" smtClean="0"/>
          </a:p>
        </p:txBody>
      </p:sp>
      <p:sp>
        <p:nvSpPr>
          <p:cNvPr id="10244" name="Symbol zastępczy numeru slajdu 3"/>
          <p:cNvSpPr>
            <a:spLocks noGrp="1"/>
          </p:cNvSpPr>
          <p:nvPr>
            <p:ph type="sldNum" sz="quarter" idx="5"/>
          </p:nvPr>
        </p:nvSpPr>
        <p:spPr>
          <a:noFill/>
          <a:ln>
            <a:miter lim="800000"/>
            <a:headEnd/>
            <a:tailEnd/>
          </a:ln>
        </p:spPr>
        <p:txBody>
          <a:bodyPr/>
          <a:lstStyle/>
          <a:p>
            <a:fld id="{A0278109-5BE7-4E0B-AC10-B2D32F833C04}" type="slidenum">
              <a:rPr lang="pl-PL" altLang="pl-PL"/>
              <a:pPr/>
              <a:t>5</a:t>
            </a:fld>
            <a:endParaRPr lang="pl-PL" alt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ymbol zastępczy obrazu slajdu 1"/>
          <p:cNvSpPr>
            <a:spLocks noGrp="1" noRot="1" noChangeAspect="1" noTextEdit="1"/>
          </p:cNvSpPr>
          <p:nvPr>
            <p:ph type="sldImg"/>
          </p:nvPr>
        </p:nvSpPr>
        <p:spPr>
          <a:ln/>
        </p:spPr>
      </p:sp>
      <p:sp>
        <p:nvSpPr>
          <p:cNvPr id="64515" name="Symbol zastępczy notatek 2"/>
          <p:cNvSpPr>
            <a:spLocks noGrp="1"/>
          </p:cNvSpPr>
          <p:nvPr>
            <p:ph type="body" idx="1"/>
          </p:nvPr>
        </p:nvSpPr>
        <p:spPr>
          <a:noFill/>
        </p:spPr>
        <p:txBody>
          <a:bodyPr/>
          <a:lstStyle/>
          <a:p>
            <a:r>
              <a:rPr lang="pl-PL" altLang="pl-PL" b="1" smtClean="0"/>
              <a:t>Rozmieszczenie maturzystów w sali egzaminacyjnej trzeba dobrze zaplanować, szczególnie wtedy, gdy w jednej sali będą pisać zdający w starej i nowej formule oraz zdający z dostosowanymi arkuszami egzaminacyjnymi. W takiej sytuacji procedurę losowania można przeprowadzić z podziałem na sektory. Z procedury losowania mogą być wyłączeni zdający z dostosowaniami. Każdy członek ZN powinien wiedzieć, którą część sali egzaminacyjnej ma pod opieką i znać swoje zadania wyznaczone przez przewodniczącego ZN. </a:t>
            </a:r>
            <a:r>
              <a:rPr lang="pl-PL" altLang="pl-PL" b="1" smtClean="0">
                <a:solidFill>
                  <a:srgbClr val="FF0000"/>
                </a:solidFill>
              </a:rPr>
              <a:t>Pamiętajmy o tym, że plan sali powinien uwzględniać  co najmniej 1,5 metrowe odstępy pomiędzy ławkami.</a:t>
            </a:r>
          </a:p>
        </p:txBody>
      </p:sp>
      <p:sp>
        <p:nvSpPr>
          <p:cNvPr id="64516" name="Symbol zastępczy numeru slajdu 3"/>
          <p:cNvSpPr>
            <a:spLocks noGrp="1"/>
          </p:cNvSpPr>
          <p:nvPr>
            <p:ph type="sldNum" sz="quarter" idx="5"/>
          </p:nvPr>
        </p:nvSpPr>
        <p:spPr>
          <a:noFill/>
          <a:ln>
            <a:miter lim="800000"/>
            <a:headEnd/>
            <a:tailEnd/>
          </a:ln>
        </p:spPr>
        <p:txBody>
          <a:bodyPr/>
          <a:lstStyle/>
          <a:p>
            <a:fld id="{5EB440D0-B49C-4F3E-81B5-5F374F0E6694}" type="slidenum">
              <a:rPr lang="pl-PL" altLang="pl-PL"/>
              <a:pPr/>
              <a:t>40</a:t>
            </a:fld>
            <a:endParaRPr lang="pl-PL" altLang="pl-P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noTextEdit="1"/>
          </p:cNvSpPr>
          <p:nvPr>
            <p:ph type="sldImg"/>
          </p:nvPr>
        </p:nvSpPr>
        <p:spPr>
          <a:ln/>
        </p:spPr>
      </p:sp>
      <p:sp>
        <p:nvSpPr>
          <p:cNvPr id="67587" name="Rectangle 3"/>
          <p:cNvSpPr>
            <a:spLocks noChangeArrowheads="1"/>
          </p:cNvSpPr>
          <p:nvPr>
            <p:ph type="body" idx="1"/>
          </p:nvPr>
        </p:nvSpPr>
        <p:spPr>
          <a:noFill/>
        </p:spPr>
        <p:txBody>
          <a:bodyPr/>
          <a:lstStyle/>
          <a:p>
            <a:r>
              <a:rPr lang="pl-PL" altLang="pl-PL" b="1" smtClean="0"/>
              <a:t>Należy zwrócić uwagę na różnice w czasie egzaminów z różnych przedmiotów zdawanych według standardów wymagań egzaminacyjnych i według podstawy programowej. W uzasadnionych przypadkach egzaminy te można przeprowadzać w jednej sali egzaminacyjnej.</a:t>
            </a:r>
          </a:p>
          <a:p>
            <a:endParaRPr lang="pl-PL" altLang="pl-PL" b="1"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fld id="{AB686E20-2883-48F7-A05F-C0F998CE3D2D}" type="slidenum">
              <a:rPr lang="pl-PL" altLang="pl-PL"/>
              <a:pPr/>
              <a:t>43</a:t>
            </a:fld>
            <a:endParaRPr lang="pl-PL" altLang="pl-PL"/>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pl-PL" altLang="pl-PL" b="1" smtClean="0"/>
              <a:t>Wyjmujemy  arkusze egzaminacyjne z przezroczystej folii ochronnej tylko wtedy, gdy zachodzi taka konieczność i trzeba rozdzielić arkusze do poszczególnych sal egzaminacyjnych. W przypadku otwierania przezroczystej folii w sali egzaminacyjnej należy sprawdzić, czy wszystkie arkusze wewnątrz dotyczą właściwego egzaminu.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noTextEdit="1"/>
          </p:cNvSpPr>
          <p:nvPr>
            <p:ph type="sldImg"/>
          </p:nvPr>
        </p:nvSpPr>
        <p:spPr>
          <a:ln/>
        </p:spPr>
      </p:sp>
      <p:sp>
        <p:nvSpPr>
          <p:cNvPr id="71683" name="Rectangle 3"/>
          <p:cNvSpPr>
            <a:spLocks noChangeArrowheads="1"/>
          </p:cNvSpPr>
          <p:nvPr>
            <p:ph type="body" idx="1"/>
          </p:nvPr>
        </p:nvSpPr>
        <p:spPr>
          <a:noFill/>
        </p:spPr>
        <p:txBody>
          <a:bodyPr/>
          <a:lstStyle/>
          <a:p>
            <a:r>
              <a:rPr lang="pl-PL" altLang="pl-PL" b="1" smtClean="0"/>
              <a:t>Należy znać symbole arkuszy egzaminacyjnych. Na dostosowanych arkuszach egzaminacyjnych nie będzie informacji słownej np. arkusz dla niesłyszącego.</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ymbol zastępczy obrazu slajdu 1"/>
          <p:cNvSpPr>
            <a:spLocks noGrp="1" noRot="1" noChangeAspect="1" noTextEdit="1"/>
          </p:cNvSpPr>
          <p:nvPr>
            <p:ph type="sldImg"/>
          </p:nvPr>
        </p:nvSpPr>
        <p:spPr>
          <a:ln/>
        </p:spPr>
      </p:sp>
      <p:sp>
        <p:nvSpPr>
          <p:cNvPr id="73731" name="Symbol zastępczy notatek 2"/>
          <p:cNvSpPr>
            <a:spLocks noGrp="1"/>
          </p:cNvSpPr>
          <p:nvPr>
            <p:ph type="body" idx="1"/>
          </p:nvPr>
        </p:nvSpPr>
        <p:spPr>
          <a:noFill/>
        </p:spPr>
        <p:txBody>
          <a:bodyPr/>
          <a:lstStyle/>
          <a:p>
            <a:r>
              <a:rPr lang="pl-PL" altLang="pl-PL" b="1" smtClean="0"/>
              <a:t>Wydanie zdającym niewłaściwych arkuszy egzaminacyjnych jest jednym z najczęstszych powodów unieważnień, dlatego tak ważne jest sprawdzanie symbolu arkusza na liście zdających i na arkuszu egzaminacyjnym.</a:t>
            </a:r>
          </a:p>
        </p:txBody>
      </p:sp>
      <p:sp>
        <p:nvSpPr>
          <p:cNvPr id="73732" name="Symbol zastępczy numeru slajdu 3"/>
          <p:cNvSpPr>
            <a:spLocks noGrp="1"/>
          </p:cNvSpPr>
          <p:nvPr>
            <p:ph type="sldNum" sz="quarter" idx="5"/>
          </p:nvPr>
        </p:nvSpPr>
        <p:spPr>
          <a:noFill/>
          <a:ln>
            <a:miter lim="800000"/>
            <a:headEnd/>
            <a:tailEnd/>
          </a:ln>
        </p:spPr>
        <p:txBody>
          <a:bodyPr/>
          <a:lstStyle/>
          <a:p>
            <a:fld id="{2F1D335D-A804-463B-B1F7-8CBA5C057957}" type="slidenum">
              <a:rPr lang="pl-PL" altLang="pl-PL"/>
              <a:pPr/>
              <a:t>45</a:t>
            </a:fld>
            <a:endParaRPr lang="pl-PL" altLang="pl-P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ymbol zastępczy obrazu slajdu 1"/>
          <p:cNvSpPr>
            <a:spLocks noGrp="1" noRot="1" noChangeAspect="1" noTextEdit="1"/>
          </p:cNvSpPr>
          <p:nvPr>
            <p:ph type="sldImg"/>
          </p:nvPr>
        </p:nvSpPr>
        <p:spPr>
          <a:ln/>
        </p:spPr>
      </p:sp>
      <p:sp>
        <p:nvSpPr>
          <p:cNvPr id="75779" name="Symbol zastępczy notatek 2"/>
          <p:cNvSpPr>
            <a:spLocks noGrp="1"/>
          </p:cNvSpPr>
          <p:nvPr>
            <p:ph type="body" idx="1"/>
          </p:nvPr>
        </p:nvSpPr>
        <p:spPr>
          <a:noFill/>
        </p:spPr>
        <p:txBody>
          <a:bodyPr/>
          <a:lstStyle/>
          <a:p>
            <a:r>
              <a:rPr lang="pl-PL" altLang="pl-PL" b="1" smtClean="0"/>
              <a:t>Do OKE należy odesłać tylko protokół zbiorczy sporządzony przez PZE na podstawie protokołów przebiegu w poszczególnych salach.</a:t>
            </a:r>
          </a:p>
        </p:txBody>
      </p:sp>
      <p:sp>
        <p:nvSpPr>
          <p:cNvPr id="75780" name="Symbol zastępczy numeru slajdu 3"/>
          <p:cNvSpPr>
            <a:spLocks noGrp="1"/>
          </p:cNvSpPr>
          <p:nvPr>
            <p:ph type="sldNum" sz="quarter" idx="5"/>
          </p:nvPr>
        </p:nvSpPr>
        <p:spPr>
          <a:noFill/>
          <a:ln>
            <a:miter lim="800000"/>
            <a:headEnd/>
            <a:tailEnd/>
          </a:ln>
        </p:spPr>
        <p:txBody>
          <a:bodyPr/>
          <a:lstStyle/>
          <a:p>
            <a:fld id="{127424EE-2B5E-47DE-8F0A-4B3A5FA2A1A1}" type="slidenum">
              <a:rPr lang="pl-PL" altLang="pl-PL"/>
              <a:pPr/>
              <a:t>46</a:t>
            </a:fld>
            <a:endParaRPr lang="pl-PL" altLang="pl-P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ymbol zastępczy obrazu slajdu 1"/>
          <p:cNvSpPr>
            <a:spLocks noGrp="1" noRot="1" noChangeAspect="1" noTextEdit="1"/>
          </p:cNvSpPr>
          <p:nvPr>
            <p:ph type="sldImg"/>
          </p:nvPr>
        </p:nvSpPr>
        <p:spPr>
          <a:ln/>
        </p:spPr>
      </p:sp>
      <p:sp>
        <p:nvSpPr>
          <p:cNvPr id="78851" name="Symbol zastępczy notatek 2"/>
          <p:cNvSpPr>
            <a:spLocks noGrp="1"/>
          </p:cNvSpPr>
          <p:nvPr>
            <p:ph type="body" idx="1"/>
          </p:nvPr>
        </p:nvSpPr>
        <p:spPr>
          <a:noFill/>
        </p:spPr>
        <p:txBody>
          <a:bodyPr/>
          <a:lstStyle/>
          <a:p>
            <a:r>
              <a:rPr lang="pl-PL" altLang="pl-PL" b="1" smtClean="0"/>
              <a:t>Przykład arkusza standardowego A1 poziom rozszerzony z podstawy programowej tzw. „nowej formuły” (arkusze ze standardów wymagań tzw. „starej formuły” nie mają czerwonego oznaczenia). Oznaczenie tegorocznej sesji to 202.</a:t>
            </a:r>
          </a:p>
        </p:txBody>
      </p:sp>
      <p:sp>
        <p:nvSpPr>
          <p:cNvPr id="78852" name="Symbol zastępczy numeru slajdu 3"/>
          <p:cNvSpPr>
            <a:spLocks noGrp="1"/>
          </p:cNvSpPr>
          <p:nvPr>
            <p:ph type="sldNum" sz="quarter" idx="5"/>
          </p:nvPr>
        </p:nvSpPr>
        <p:spPr>
          <a:noFill/>
          <a:ln>
            <a:miter lim="800000"/>
            <a:headEnd/>
            <a:tailEnd/>
          </a:ln>
        </p:spPr>
        <p:txBody>
          <a:bodyPr/>
          <a:lstStyle/>
          <a:p>
            <a:fld id="{8AB5114D-7106-4F2E-B6C3-65EA7CE64E22}" type="slidenum">
              <a:rPr lang="pl-PL" altLang="pl-PL"/>
              <a:pPr/>
              <a:t>48</a:t>
            </a:fld>
            <a:endParaRPr lang="pl-PL" altLang="pl-P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ymbol zastępczy obrazu slajdu 1"/>
          <p:cNvSpPr>
            <a:spLocks noGrp="1" noRot="1" noChangeAspect="1" noTextEdit="1"/>
          </p:cNvSpPr>
          <p:nvPr>
            <p:ph type="sldImg"/>
          </p:nvPr>
        </p:nvSpPr>
        <p:spPr>
          <a:ln/>
        </p:spPr>
      </p:sp>
      <p:sp>
        <p:nvSpPr>
          <p:cNvPr id="80899" name="Symbol zastępczy notatek 2"/>
          <p:cNvSpPr>
            <a:spLocks noGrp="1"/>
          </p:cNvSpPr>
          <p:nvPr>
            <p:ph type="body" idx="1"/>
          </p:nvPr>
        </p:nvSpPr>
        <p:spPr>
          <a:noFill/>
        </p:spPr>
        <p:txBody>
          <a:bodyPr/>
          <a:lstStyle/>
          <a:p>
            <a:r>
              <a:rPr lang="pl-PL" altLang="pl-PL" b="1" smtClean="0"/>
              <a:t>Arkusz niestandardowy dla niesłyszącego – inny czas egzaminu, symbol arkusza A7</a:t>
            </a:r>
          </a:p>
        </p:txBody>
      </p:sp>
      <p:sp>
        <p:nvSpPr>
          <p:cNvPr id="80900" name="Symbol zastępczy numeru slajdu 3"/>
          <p:cNvSpPr>
            <a:spLocks noGrp="1"/>
          </p:cNvSpPr>
          <p:nvPr>
            <p:ph type="sldNum" sz="quarter" idx="5"/>
          </p:nvPr>
        </p:nvSpPr>
        <p:spPr>
          <a:noFill/>
          <a:ln>
            <a:miter lim="800000"/>
            <a:headEnd/>
            <a:tailEnd/>
          </a:ln>
        </p:spPr>
        <p:txBody>
          <a:bodyPr/>
          <a:lstStyle/>
          <a:p>
            <a:fld id="{9C9590A8-6D40-401E-B1DA-2F9F7C1A9DBB}" type="slidenum">
              <a:rPr lang="pl-PL" altLang="pl-PL"/>
              <a:pPr/>
              <a:t>49</a:t>
            </a:fld>
            <a:endParaRPr lang="pl-PL" altLang="pl-P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miter lim="800000"/>
            <a:headEnd/>
            <a:tailEnd/>
          </a:ln>
        </p:spPr>
        <p:txBody>
          <a:bodyPr/>
          <a:lstStyle/>
          <a:p>
            <a:fld id="{EF287399-B68B-475A-AE68-7FCC4AF8F5E1}" type="slidenum">
              <a:rPr lang="pl-PL" altLang="pl-PL"/>
              <a:pPr/>
              <a:t>50</a:t>
            </a:fld>
            <a:endParaRPr lang="pl-PL" altLang="pl-PL"/>
          </a:p>
        </p:txBody>
      </p:sp>
      <p:sp>
        <p:nvSpPr>
          <p:cNvPr id="82947" name="Rectangle 1026"/>
          <p:cNvSpPr>
            <a:spLocks noChangeArrowheads="1" noTextEdit="1"/>
          </p:cNvSpPr>
          <p:nvPr>
            <p:ph type="sldImg"/>
          </p:nvPr>
        </p:nvSpPr>
        <p:spPr>
          <a:ln/>
        </p:spPr>
      </p:sp>
      <p:sp>
        <p:nvSpPr>
          <p:cNvPr id="82948" name="Rectangle 1027"/>
          <p:cNvSpPr>
            <a:spLocks noGrp="1" noChangeArrowheads="1"/>
          </p:cNvSpPr>
          <p:nvPr>
            <p:ph type="body" idx="1"/>
          </p:nvPr>
        </p:nvSpPr>
        <p:spPr>
          <a:noFill/>
        </p:spPr>
        <p:txBody>
          <a:bodyPr/>
          <a:lstStyle/>
          <a:p>
            <a:pPr eaLnBrk="1" hangingPunct="1"/>
            <a:r>
              <a:rPr lang="pl-PL" altLang="pl-PL" b="1" smtClean="0"/>
              <a:t>Można wpuścić do sali egzaminacyjnej tylko tych zdających, których tożsamość znamy. Jeśli zespół nadzorujący zna maturzystów, może zaniechać sprawdzania dowodów osobistych. </a:t>
            </a:r>
            <a:r>
              <a:rPr lang="pl-PL" altLang="pl-PL" b="1" smtClean="0">
                <a:solidFill>
                  <a:srgbClr val="FF0000"/>
                </a:solidFill>
              </a:rPr>
              <a:t>Obowiązkowo sprawdzamy tożsamość zdających spoza szkoły (dowód osobisty lub inny dokument ze zdjęciem). </a:t>
            </a:r>
            <a:r>
              <a:rPr lang="pl-PL" altLang="pl-PL" b="1" smtClean="0"/>
              <a:t/>
            </a:r>
            <a:br>
              <a:rPr lang="pl-PL" altLang="pl-PL" b="1" smtClean="0"/>
            </a:br>
            <a:r>
              <a:rPr lang="pl-PL" altLang="pl-PL" b="1" u="sng" smtClean="0"/>
              <a:t>Uwaga:</a:t>
            </a:r>
            <a:r>
              <a:rPr lang="pl-PL" altLang="pl-PL" b="1" smtClean="0"/>
              <a:t> W przypadku braku zdającego na liście należy niezwłocznie skontaktować się telefonicznie z OKE. </a:t>
            </a:r>
          </a:p>
          <a:p>
            <a:pPr eaLnBrk="1" hangingPunct="1"/>
            <a:r>
              <a:rPr lang="pl-PL" altLang="pl-PL" b="1" smtClean="0"/>
              <a:t>Obserwatorzy powinni okazać skierowanie dyrektora OKE do obserwacji egzaminu maturalnego. Dyrektor szkoły z racji pełnionego nadzoru ma prawo wejść do sali egzaminacyjnej w każdym momencie.</a:t>
            </a:r>
          </a:p>
          <a:p>
            <a:pPr eaLnBrk="1" hangingPunct="1"/>
            <a:endParaRPr lang="pl-PL" altLang="pl-PL" b="1" smtClean="0"/>
          </a:p>
          <a:p>
            <a:pPr eaLnBrk="1" hangingPunct="1"/>
            <a:endParaRPr lang="pl-PL" altLang="pl-PL" b="1"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ymbol zastępczy obrazu slajdu 1"/>
          <p:cNvSpPr>
            <a:spLocks noGrp="1" noRot="1" noChangeAspect="1" noTextEdit="1"/>
          </p:cNvSpPr>
          <p:nvPr>
            <p:ph type="sldImg"/>
          </p:nvPr>
        </p:nvSpPr>
        <p:spPr>
          <a:ln/>
        </p:spPr>
      </p:sp>
      <p:sp>
        <p:nvSpPr>
          <p:cNvPr id="86019" name="Symbol zastępczy notatek 2"/>
          <p:cNvSpPr>
            <a:spLocks noGrp="1"/>
          </p:cNvSpPr>
          <p:nvPr>
            <p:ph type="body" idx="1"/>
          </p:nvPr>
        </p:nvSpPr>
        <p:spPr>
          <a:noFill/>
        </p:spPr>
        <p:txBody>
          <a:bodyPr/>
          <a:lstStyle/>
          <a:p>
            <a:r>
              <a:rPr lang="pl-PL" altLang="pl-PL" b="1" smtClean="0"/>
              <a:t>Zakaz dotyczy również członków ZN</a:t>
            </a:r>
            <a:r>
              <a:rPr lang="pl-PL" altLang="pl-PL" smtClean="0"/>
              <a:t>.</a:t>
            </a:r>
          </a:p>
        </p:txBody>
      </p:sp>
      <p:sp>
        <p:nvSpPr>
          <p:cNvPr id="86020" name="Symbol zastępczy numeru slajdu 3"/>
          <p:cNvSpPr>
            <a:spLocks noGrp="1"/>
          </p:cNvSpPr>
          <p:nvPr>
            <p:ph type="sldNum" sz="quarter" idx="5"/>
          </p:nvPr>
        </p:nvSpPr>
        <p:spPr>
          <a:noFill/>
          <a:ln>
            <a:miter lim="800000"/>
            <a:headEnd/>
            <a:tailEnd/>
          </a:ln>
        </p:spPr>
        <p:txBody>
          <a:bodyPr/>
          <a:lstStyle/>
          <a:p>
            <a:fld id="{8EB62863-DEC1-435D-BE7D-DFA884200C7A}" type="slidenum">
              <a:rPr lang="pl-PL" altLang="pl-PL"/>
              <a:pPr/>
              <a:t>52</a:t>
            </a:fld>
            <a:endParaRPr lang="pl-PL" alt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miter lim="800000"/>
            <a:headEnd/>
            <a:tailEnd/>
          </a:ln>
        </p:spPr>
        <p:txBody>
          <a:bodyPr/>
          <a:lstStyle/>
          <a:p>
            <a:fld id="{D7CB325D-8218-4264-868A-55CE05DA3977}" type="slidenum">
              <a:rPr lang="pl-PL" altLang="pl-PL"/>
              <a:pPr/>
              <a:t>6</a:t>
            </a:fld>
            <a:endParaRPr lang="pl-PL" altLang="pl-PL"/>
          </a:p>
        </p:txBody>
      </p:sp>
      <p:sp>
        <p:nvSpPr>
          <p:cNvPr id="12291" name="Rectangle 2"/>
          <p:cNvSpPr>
            <a:spLocks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marL="228600" indent="-228600" eaLnBrk="1" hangingPunct="1"/>
            <a:r>
              <a:rPr lang="pl-PL" altLang="pl-PL" b="1" u="sng" smtClean="0"/>
              <a:t>Uwagi:</a:t>
            </a:r>
          </a:p>
          <a:p>
            <a:pPr marL="228600" indent="-228600" eaLnBrk="1" hangingPunct="1">
              <a:buFontTx/>
              <a:buAutoNum type="arabicPeriod"/>
            </a:pPr>
            <a:r>
              <a:rPr lang="pl-PL" altLang="pl-PL" b="1" smtClean="0"/>
              <a:t> Nauczycieli z innej szkoły powołuje się w porozumieniu z dyrektorem tej szkoły lub placówki. W przypadku nieobecności nauczyciela powołanego</a:t>
            </a:r>
            <a:r>
              <a:rPr lang="pl-PL" altLang="pl-PL" smtClean="0"/>
              <a:t> </a:t>
            </a:r>
            <a:r>
              <a:rPr lang="pl-PL" altLang="pl-PL" b="1" smtClean="0"/>
              <a:t>w skład ZN należy aneksować powołanie ZE) - zał. nr 8a</a:t>
            </a:r>
          </a:p>
          <a:p>
            <a:pPr marL="228600" indent="-228600" eaLnBrk="1" hangingPunct="1">
              <a:buFontTx/>
              <a:buAutoNum type="arabicPeriod"/>
            </a:pPr>
            <a:r>
              <a:rPr lang="pl-PL" altLang="pl-PL" b="1" smtClean="0"/>
              <a:t>Jeśli na egzamin nie zgłosi się nauczyciel z innej szkoły (np. z powodu nagłej choroby, wypadku, a nie ma już czasu na powołanie innej osoby z zewnątrz, należy powołać w zastępstwie nauczyciela ze swojej szkoły. Fakt ten należy zgłosić telefonicznie do OKE oraz opisać w protokołach przebiegu i zbiorczym.</a:t>
            </a:r>
          </a:p>
          <a:p>
            <a:pPr marL="228600" indent="-228600" eaLnBrk="1" hangingPunct="1"/>
            <a:endParaRPr lang="pl-PL" altLang="pl-PL" b="1" smtClean="0"/>
          </a:p>
          <a:p>
            <a:pPr marL="228600" indent="-228600" eaLnBrk="1" hangingPunct="1">
              <a:buFontTx/>
              <a:buAutoNum type="arabicPeriod"/>
            </a:pPr>
            <a:endParaRPr lang="pl-PL" altLang="pl-PL" b="1"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ymbol zastępczy obrazu slajdu 1"/>
          <p:cNvSpPr>
            <a:spLocks noGrp="1" noRot="1" noChangeAspect="1" noTextEdit="1"/>
          </p:cNvSpPr>
          <p:nvPr>
            <p:ph type="sldImg"/>
          </p:nvPr>
        </p:nvSpPr>
        <p:spPr>
          <a:ln/>
        </p:spPr>
      </p:sp>
      <p:sp>
        <p:nvSpPr>
          <p:cNvPr id="88067" name="Symbol zastępczy notatek 2"/>
          <p:cNvSpPr>
            <a:spLocks noGrp="1"/>
          </p:cNvSpPr>
          <p:nvPr>
            <p:ph type="body" idx="1"/>
          </p:nvPr>
        </p:nvSpPr>
        <p:spPr>
          <a:noFill/>
        </p:spPr>
        <p:txBody>
          <a:bodyPr/>
          <a:lstStyle/>
          <a:p>
            <a:r>
              <a:rPr lang="pl-PL" altLang="pl-PL" b="1" smtClean="0"/>
              <a:t>Należy podkreślić ważną rolę czynności wstępnych. Należy je przeprowadzić spokojnie, nie spiesząc się. Zdający powinni zapoznać się z instrukcją na pierwszej stronie arkusza. Czas egzaminu liczymy od momentu zakończenia czynności wstępnych. </a:t>
            </a:r>
          </a:p>
        </p:txBody>
      </p:sp>
      <p:sp>
        <p:nvSpPr>
          <p:cNvPr id="88068" name="Symbol zastępczy numeru slajdu 3"/>
          <p:cNvSpPr>
            <a:spLocks noGrp="1"/>
          </p:cNvSpPr>
          <p:nvPr>
            <p:ph type="sldNum" sz="quarter" idx="5"/>
          </p:nvPr>
        </p:nvSpPr>
        <p:spPr>
          <a:noFill/>
          <a:ln>
            <a:miter lim="800000"/>
            <a:headEnd/>
            <a:tailEnd/>
          </a:ln>
        </p:spPr>
        <p:txBody>
          <a:bodyPr/>
          <a:lstStyle/>
          <a:p>
            <a:fld id="{509B7396-2F58-4004-AFEC-44997585FA57}" type="slidenum">
              <a:rPr lang="pl-PL" altLang="pl-PL"/>
              <a:pPr/>
              <a:t>53</a:t>
            </a:fld>
            <a:endParaRPr lang="pl-PL" altLang="pl-P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ymbol zastępczy obrazu slajdu 1"/>
          <p:cNvSpPr>
            <a:spLocks noGrp="1" noRot="1" noChangeAspect="1" noTextEdit="1"/>
          </p:cNvSpPr>
          <p:nvPr>
            <p:ph type="sldImg"/>
          </p:nvPr>
        </p:nvSpPr>
        <p:spPr>
          <a:ln/>
        </p:spPr>
      </p:sp>
      <p:sp>
        <p:nvSpPr>
          <p:cNvPr id="91139" name="Symbol zastępczy notatek 2"/>
          <p:cNvSpPr>
            <a:spLocks noGrp="1"/>
          </p:cNvSpPr>
          <p:nvPr>
            <p:ph type="body" idx="1"/>
          </p:nvPr>
        </p:nvSpPr>
        <p:spPr>
          <a:noFill/>
        </p:spPr>
        <p:txBody>
          <a:bodyPr/>
          <a:lstStyle/>
          <a:p>
            <a:r>
              <a:rPr lang="pl-PL" altLang="pl-PL" b="1" smtClean="0"/>
              <a:t>Jak co roku zwracamy uwagę na to, że na egzaminie maturalnym nie wolno używać ołówków.</a:t>
            </a:r>
          </a:p>
        </p:txBody>
      </p:sp>
      <p:sp>
        <p:nvSpPr>
          <p:cNvPr id="91140" name="Symbol zastępczy numeru slajdu 3"/>
          <p:cNvSpPr>
            <a:spLocks noGrp="1"/>
          </p:cNvSpPr>
          <p:nvPr>
            <p:ph type="sldNum" sz="quarter" idx="5"/>
          </p:nvPr>
        </p:nvSpPr>
        <p:spPr>
          <a:noFill/>
          <a:ln>
            <a:miter lim="800000"/>
            <a:headEnd/>
            <a:tailEnd/>
          </a:ln>
        </p:spPr>
        <p:txBody>
          <a:bodyPr/>
          <a:lstStyle/>
          <a:p>
            <a:fld id="{13053E68-1376-4DC0-985C-EC1C4C47C738}" type="slidenum">
              <a:rPr lang="pl-PL" altLang="pl-PL"/>
              <a:pPr/>
              <a:t>55</a:t>
            </a:fld>
            <a:endParaRPr lang="pl-PL" altLang="pl-P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miter lim="800000"/>
            <a:headEnd/>
            <a:tailEnd/>
          </a:ln>
        </p:spPr>
        <p:txBody>
          <a:bodyPr/>
          <a:lstStyle/>
          <a:p>
            <a:fld id="{D3E3CE5C-9A7C-42C9-90C6-9C9D7E97C16D}" type="slidenum">
              <a:rPr lang="pl-PL" altLang="pl-PL"/>
              <a:pPr/>
              <a:t>57</a:t>
            </a:fld>
            <a:endParaRPr lang="pl-PL" altLang="pl-PL"/>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pl-PL" altLang="pl-PL" b="1" smtClean="0"/>
              <a:t>Należy przypomnieć zdającym, aby nie przyklejali paska z imieniem i nazwiskiem</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miter lim="800000"/>
            <a:headEnd/>
            <a:tailEnd/>
          </a:ln>
        </p:spPr>
        <p:txBody>
          <a:bodyPr/>
          <a:lstStyle/>
          <a:p>
            <a:fld id="{EA1DCCE4-2726-48BB-AD6A-A53DBC511F95}" type="slidenum">
              <a:rPr lang="pl-PL" altLang="pl-PL"/>
              <a:pPr/>
              <a:t>58</a:t>
            </a:fld>
            <a:endParaRPr lang="pl-PL" altLang="pl-PL"/>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pl-PL" altLang="pl-PL" b="1" smtClean="0"/>
              <a:t>Szczególnie ważne podczas pierwszych dni egzaminu maturalnego. Zdający właśnie wtedy najczęściej przyklejają nalepki ze swoim imieniem i nazwiskiem, co jest poważnym złamaniem procedury egzaminacyjnej. </a:t>
            </a:r>
          </a:p>
          <a:p>
            <a:pPr eaLnBrk="1" hangingPunct="1"/>
            <a:r>
              <a:rPr lang="pl-PL" altLang="pl-PL" b="1" smtClean="0"/>
              <a:t>Należy również pamiętać o takim opracowaniu procedury rozdawania (ewentualnie przechowywania kodów), żeby nie doszło do pomyłki – wymiany kodów. </a:t>
            </a:r>
            <a:br>
              <a:rPr lang="pl-PL" altLang="pl-PL" b="1" smtClean="0"/>
            </a:br>
            <a:r>
              <a:rPr lang="pl-PL" altLang="pl-PL" b="1" smtClean="0"/>
              <a:t>W takiej sytuacji dochodzi do przypisania wyników egzaminu innej osobie! </a:t>
            </a:r>
          </a:p>
          <a:p>
            <a:pPr eaLnBrk="1" hangingPunct="1"/>
            <a:r>
              <a:rPr lang="pl-PL" altLang="pl-PL" b="1" smtClean="0"/>
              <a:t>Jeśli zdarzy się tak, że zdającym zabraknie kodów kreskowych, przyklejają kod  wyłącznie na kartę odpowiedzi. W ostateczności arkusz i kartę można zakodować nr pesel wpisanym odręcznie.</a:t>
            </a:r>
            <a:endParaRPr lang="pl-PL" altLang="pl-PL" smtClean="0"/>
          </a:p>
          <a:p>
            <a:pPr eaLnBrk="1" hangingPunct="1"/>
            <a:r>
              <a:rPr lang="pl-PL" altLang="pl-PL" b="1" smtClean="0"/>
              <a:t>Może się zdarzyć, że więcej niż jedna osoba będzie miała taki sam trzyznakowy kod – nie ma to znaczenia i nie trzeba tego zmieniać. Trzyznakowy kod zdającego służy przede wszystkim do celów porządkowych.</a:t>
            </a:r>
          </a:p>
          <a:p>
            <a:pPr eaLnBrk="1" hangingPunct="1"/>
            <a:endParaRPr lang="pl-PL" altLang="pl-PL"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ymbol zastępczy obrazu slajdu 1"/>
          <p:cNvSpPr>
            <a:spLocks noGrp="1" noRot="1" noChangeAspect="1" noTextEdit="1"/>
          </p:cNvSpPr>
          <p:nvPr>
            <p:ph type="sldImg"/>
          </p:nvPr>
        </p:nvSpPr>
        <p:spPr>
          <a:ln/>
        </p:spPr>
      </p:sp>
      <p:sp>
        <p:nvSpPr>
          <p:cNvPr id="99331" name="Symbol zastępczy notatek 2"/>
          <p:cNvSpPr>
            <a:spLocks noGrp="1"/>
          </p:cNvSpPr>
          <p:nvPr>
            <p:ph type="body" idx="1"/>
          </p:nvPr>
        </p:nvSpPr>
        <p:spPr>
          <a:noFill/>
        </p:spPr>
        <p:txBody>
          <a:bodyPr/>
          <a:lstStyle/>
          <a:p>
            <a:endParaRPr lang="pl-PL" altLang="pl-PL" smtClean="0"/>
          </a:p>
        </p:txBody>
      </p:sp>
      <p:sp>
        <p:nvSpPr>
          <p:cNvPr id="99332" name="Symbol zastępczy numeru slajdu 3"/>
          <p:cNvSpPr>
            <a:spLocks noGrp="1"/>
          </p:cNvSpPr>
          <p:nvPr>
            <p:ph type="sldNum" sz="quarter" idx="5"/>
          </p:nvPr>
        </p:nvSpPr>
        <p:spPr>
          <a:noFill/>
          <a:ln>
            <a:miter lim="800000"/>
            <a:headEnd/>
            <a:tailEnd/>
          </a:ln>
        </p:spPr>
        <p:txBody>
          <a:bodyPr/>
          <a:lstStyle/>
          <a:p>
            <a:fld id="{0312D127-7C53-4630-BD13-0ACE5D9CFADA}" type="slidenum">
              <a:rPr lang="pl-PL" altLang="pl-PL"/>
              <a:pPr/>
              <a:t>60</a:t>
            </a:fld>
            <a:endParaRPr lang="pl-PL" altLang="pl-P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ymbol zastępczy obrazu slajdu 1"/>
          <p:cNvSpPr>
            <a:spLocks noGrp="1" noRot="1" noChangeAspect="1" noTextEdit="1"/>
          </p:cNvSpPr>
          <p:nvPr>
            <p:ph type="sldImg"/>
          </p:nvPr>
        </p:nvSpPr>
        <p:spPr>
          <a:ln/>
        </p:spPr>
      </p:sp>
      <p:sp>
        <p:nvSpPr>
          <p:cNvPr id="101379" name="Symbol zastępczy notatek 2"/>
          <p:cNvSpPr>
            <a:spLocks noGrp="1"/>
          </p:cNvSpPr>
          <p:nvPr>
            <p:ph type="body" idx="1"/>
          </p:nvPr>
        </p:nvSpPr>
        <p:spPr>
          <a:noFill/>
        </p:spPr>
        <p:txBody>
          <a:bodyPr/>
          <a:lstStyle/>
          <a:p>
            <a:r>
              <a:rPr lang="pl-PL" altLang="pl-PL" b="1" smtClean="0"/>
              <a:t>Osoby niedowidzące nie przenoszą odpowiedzi na kartę. Robi to za nich egzaminator sprawdzający pracę.</a:t>
            </a:r>
          </a:p>
        </p:txBody>
      </p:sp>
      <p:sp>
        <p:nvSpPr>
          <p:cNvPr id="101380" name="Symbol zastępczy numeru slajdu 3"/>
          <p:cNvSpPr>
            <a:spLocks noGrp="1"/>
          </p:cNvSpPr>
          <p:nvPr>
            <p:ph type="sldNum" sz="quarter" idx="5"/>
          </p:nvPr>
        </p:nvSpPr>
        <p:spPr>
          <a:noFill/>
          <a:ln>
            <a:miter lim="800000"/>
            <a:headEnd/>
            <a:tailEnd/>
          </a:ln>
        </p:spPr>
        <p:txBody>
          <a:bodyPr/>
          <a:lstStyle/>
          <a:p>
            <a:fld id="{E3B6B22B-35CA-4982-9554-1C507018F2A2}" type="slidenum">
              <a:rPr lang="pl-PL" altLang="pl-PL"/>
              <a:pPr/>
              <a:t>61</a:t>
            </a:fld>
            <a:endParaRPr lang="pl-PL" altLang="pl-P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ymbol zastępczy obrazu slajdu 1"/>
          <p:cNvSpPr>
            <a:spLocks noGrp="1" noRot="1" noChangeAspect="1" noTextEdit="1"/>
          </p:cNvSpPr>
          <p:nvPr>
            <p:ph type="sldImg"/>
          </p:nvPr>
        </p:nvSpPr>
        <p:spPr>
          <a:ln/>
        </p:spPr>
      </p:sp>
      <p:sp>
        <p:nvSpPr>
          <p:cNvPr id="103427" name="Symbol zastępczy notatek 2"/>
          <p:cNvSpPr>
            <a:spLocks noGrp="1"/>
          </p:cNvSpPr>
          <p:nvPr>
            <p:ph type="body" idx="1"/>
          </p:nvPr>
        </p:nvSpPr>
        <p:spPr>
          <a:noFill/>
        </p:spPr>
        <p:txBody>
          <a:bodyPr/>
          <a:lstStyle/>
          <a:p>
            <a:endParaRPr lang="pl-PL" altLang="pl-PL" smtClean="0"/>
          </a:p>
        </p:txBody>
      </p:sp>
      <p:sp>
        <p:nvSpPr>
          <p:cNvPr id="103428" name="Symbol zastępczy numeru slajdu 3"/>
          <p:cNvSpPr>
            <a:spLocks noGrp="1"/>
          </p:cNvSpPr>
          <p:nvPr>
            <p:ph type="sldNum" sz="quarter" idx="5"/>
          </p:nvPr>
        </p:nvSpPr>
        <p:spPr>
          <a:noFill/>
          <a:ln>
            <a:miter lim="800000"/>
            <a:headEnd/>
            <a:tailEnd/>
          </a:ln>
        </p:spPr>
        <p:txBody>
          <a:bodyPr/>
          <a:lstStyle/>
          <a:p>
            <a:fld id="{6CDC8A38-A917-46C4-93B9-24A30410BB39}" type="slidenum">
              <a:rPr lang="pl-PL" altLang="pl-PL"/>
              <a:pPr/>
              <a:t>62</a:t>
            </a:fld>
            <a:endParaRPr lang="pl-PL" altLang="pl-P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miter lim="800000"/>
            <a:headEnd/>
            <a:tailEnd/>
          </a:ln>
        </p:spPr>
        <p:txBody>
          <a:bodyPr/>
          <a:lstStyle/>
          <a:p>
            <a:fld id="{2F135AA2-73B6-451B-909D-2A85CCC86BE3}" type="slidenum">
              <a:rPr lang="pl-PL" altLang="pl-PL"/>
              <a:pPr/>
              <a:t>63</a:t>
            </a:fld>
            <a:endParaRPr lang="pl-PL" altLang="pl-PL"/>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pl-PL" altLang="pl-PL"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ymbol zastępczy obrazu slajdu 1"/>
          <p:cNvSpPr>
            <a:spLocks noGrp="1" noRot="1" noChangeAspect="1" noTextEdit="1"/>
          </p:cNvSpPr>
          <p:nvPr>
            <p:ph type="sldImg"/>
          </p:nvPr>
        </p:nvSpPr>
        <p:spPr>
          <a:ln/>
        </p:spPr>
      </p:sp>
      <p:sp>
        <p:nvSpPr>
          <p:cNvPr id="107523" name="Symbol zastępczy notatek 2"/>
          <p:cNvSpPr>
            <a:spLocks noGrp="1"/>
          </p:cNvSpPr>
          <p:nvPr>
            <p:ph type="body" idx="1"/>
          </p:nvPr>
        </p:nvSpPr>
        <p:spPr>
          <a:noFill/>
        </p:spPr>
        <p:txBody>
          <a:bodyPr/>
          <a:lstStyle/>
          <a:p>
            <a:r>
              <a:rPr lang="pl-PL" altLang="pl-PL" b="1" smtClean="0"/>
              <a:t>W przypadku błędu w numerze pesel odkrytego dopiero podczas egzaminu, należy ten fakt zapisać w protokole zbiorczym i porozumieć się niezwłocznie z OKE, aby ustalić procedurę dalszego postępowania. Możliwe jest posługiwanie się paskiem zawierającym błąd aż do zakończenia egzaminów, a po wprowadzeniu do bazy wszystkich wyników zdającego, OKE jednorazowo zmieni błędny numer pesel na właściwy. </a:t>
            </a:r>
          </a:p>
        </p:txBody>
      </p:sp>
      <p:sp>
        <p:nvSpPr>
          <p:cNvPr id="107524" name="Symbol zastępczy numeru slajdu 3"/>
          <p:cNvSpPr>
            <a:spLocks noGrp="1"/>
          </p:cNvSpPr>
          <p:nvPr>
            <p:ph type="sldNum" sz="quarter" idx="5"/>
          </p:nvPr>
        </p:nvSpPr>
        <p:spPr>
          <a:noFill/>
          <a:ln>
            <a:miter lim="800000"/>
            <a:headEnd/>
            <a:tailEnd/>
          </a:ln>
        </p:spPr>
        <p:txBody>
          <a:bodyPr/>
          <a:lstStyle/>
          <a:p>
            <a:fld id="{08820BDC-2F2C-4AB2-87BF-A455C9E14DF2}" type="slidenum">
              <a:rPr lang="pl-PL" altLang="pl-PL"/>
              <a:pPr/>
              <a:t>64</a:t>
            </a:fld>
            <a:endParaRPr lang="pl-PL" altLang="pl-P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ymbol zastępczy obrazu slajdu 1"/>
          <p:cNvSpPr>
            <a:spLocks noGrp="1" noRot="1" noChangeAspect="1" noTextEdit="1"/>
          </p:cNvSpPr>
          <p:nvPr>
            <p:ph type="sldImg"/>
          </p:nvPr>
        </p:nvSpPr>
        <p:spPr>
          <a:ln/>
        </p:spPr>
      </p:sp>
      <p:sp>
        <p:nvSpPr>
          <p:cNvPr id="109571" name="Symbol zastępczy notatek 2"/>
          <p:cNvSpPr>
            <a:spLocks noGrp="1"/>
          </p:cNvSpPr>
          <p:nvPr>
            <p:ph type="body" idx="1"/>
          </p:nvPr>
        </p:nvSpPr>
        <p:spPr>
          <a:noFill/>
        </p:spPr>
        <p:txBody>
          <a:bodyPr/>
          <a:lstStyle/>
          <a:p>
            <a:endParaRPr lang="pl-PL" altLang="pl-PL" smtClean="0"/>
          </a:p>
        </p:txBody>
      </p:sp>
      <p:sp>
        <p:nvSpPr>
          <p:cNvPr id="109572" name="Symbol zastępczy numeru slajdu 3"/>
          <p:cNvSpPr>
            <a:spLocks noGrp="1"/>
          </p:cNvSpPr>
          <p:nvPr>
            <p:ph type="sldNum" sz="quarter" idx="5"/>
          </p:nvPr>
        </p:nvSpPr>
        <p:spPr>
          <a:noFill/>
          <a:ln>
            <a:miter lim="800000"/>
            <a:headEnd/>
            <a:tailEnd/>
          </a:ln>
        </p:spPr>
        <p:txBody>
          <a:bodyPr/>
          <a:lstStyle/>
          <a:p>
            <a:fld id="{70571A45-FD11-459E-8B2E-8E27DA024918}" type="slidenum">
              <a:rPr lang="pl-PL" altLang="pl-PL"/>
              <a:pPr/>
              <a:t>65</a:t>
            </a:fld>
            <a:endParaRPr lang="pl-PL" alt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ymbol zastępczy obrazu slajdu 1"/>
          <p:cNvSpPr>
            <a:spLocks noGrp="1" noRot="1" noChangeAspect="1" noTextEdit="1"/>
          </p:cNvSpPr>
          <p:nvPr>
            <p:ph type="sldImg"/>
          </p:nvPr>
        </p:nvSpPr>
        <p:spPr>
          <a:ln/>
        </p:spPr>
      </p:sp>
      <p:sp>
        <p:nvSpPr>
          <p:cNvPr id="15363" name="Symbol zastępczy notatek 2"/>
          <p:cNvSpPr>
            <a:spLocks noGrp="1"/>
          </p:cNvSpPr>
          <p:nvPr>
            <p:ph type="body" idx="1"/>
          </p:nvPr>
        </p:nvSpPr>
        <p:spPr>
          <a:noFill/>
        </p:spPr>
        <p:txBody>
          <a:bodyPr/>
          <a:lstStyle/>
          <a:p>
            <a:r>
              <a:rPr lang="pl-PL" altLang="pl-PL" b="1" smtClean="0"/>
              <a:t>Na podstawie art. 297 ustawy z 14 grudnia 2016 – Przepisów wprowadzających ustawę – Prawo oświatowe (DZ.U. 2017, poz. 60), zasady przeprowadzania egzaminu maturalnego w bieżącym roku reguluje ustawa zmieniająca ustawę o systemie oświaty, tekst jednolity – Dz.U. z 2016, poz.1943</a:t>
            </a:r>
          </a:p>
        </p:txBody>
      </p:sp>
      <p:sp>
        <p:nvSpPr>
          <p:cNvPr id="15364" name="Symbol zastępczy numeru slajdu 3"/>
          <p:cNvSpPr>
            <a:spLocks noGrp="1"/>
          </p:cNvSpPr>
          <p:nvPr>
            <p:ph type="sldNum" sz="quarter" idx="5"/>
          </p:nvPr>
        </p:nvSpPr>
        <p:spPr>
          <a:noFill/>
          <a:ln>
            <a:miter lim="800000"/>
            <a:headEnd/>
            <a:tailEnd/>
          </a:ln>
        </p:spPr>
        <p:txBody>
          <a:bodyPr/>
          <a:lstStyle/>
          <a:p>
            <a:fld id="{86844476-704F-441E-A000-43F22CB397B0}" type="slidenum">
              <a:rPr lang="pl-PL" altLang="pl-PL"/>
              <a:pPr/>
              <a:t>8</a:t>
            </a:fld>
            <a:endParaRPr lang="pl-PL" altLang="pl-P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0C15B775-CB75-4BB2-891B-05F6016E618C}" type="slidenum">
              <a:rPr lang="pl-PL" altLang="pl-PL"/>
              <a:pPr/>
              <a:t>66</a:t>
            </a:fld>
            <a:endParaRPr lang="pl-PL" altLang="pl-PL"/>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r>
              <a:rPr lang="pl-PL" altLang="pl-PL" b="1" smtClean="0"/>
              <a:t>Jeśli spóźnienie zdającego wyniknęło z uzasadnionych powodów, które można udokumentować, zdający może starać się o możliwość przystąpienia do matury w terminie dodatkowym</a:t>
            </a:r>
            <a:r>
              <a:rPr lang="pl-PL" altLang="pl-PL" smtClean="0"/>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miter lim="800000"/>
            <a:headEnd/>
            <a:tailEnd/>
          </a:ln>
        </p:spPr>
        <p:txBody>
          <a:bodyPr/>
          <a:lstStyle/>
          <a:p>
            <a:fld id="{2993B0B3-F0F7-42FB-8261-A3E545ABCE2F}" type="slidenum">
              <a:rPr lang="pl-PL" altLang="pl-PL"/>
              <a:pPr/>
              <a:t>67</a:t>
            </a:fld>
            <a:endParaRPr lang="pl-PL" altLang="pl-PL"/>
          </a:p>
        </p:txBody>
      </p:sp>
      <p:sp>
        <p:nvSpPr>
          <p:cNvPr id="113667" name="Rectangle 2"/>
          <p:cNvSpPr>
            <a:spLocks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pl-PL" altLang="pl-PL" b="1"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ymbol zastępczy obrazu slajdu 1"/>
          <p:cNvSpPr>
            <a:spLocks noGrp="1" noRot="1" noChangeAspect="1" noTextEdit="1"/>
          </p:cNvSpPr>
          <p:nvPr>
            <p:ph type="sldImg"/>
          </p:nvPr>
        </p:nvSpPr>
        <p:spPr>
          <a:ln/>
        </p:spPr>
      </p:sp>
      <p:sp>
        <p:nvSpPr>
          <p:cNvPr id="115715" name="Symbol zastępczy notatek 2"/>
          <p:cNvSpPr>
            <a:spLocks noGrp="1"/>
          </p:cNvSpPr>
          <p:nvPr>
            <p:ph type="body" idx="1"/>
          </p:nvPr>
        </p:nvSpPr>
        <p:spPr>
          <a:noFill/>
        </p:spPr>
        <p:txBody>
          <a:bodyPr/>
          <a:lstStyle/>
          <a:p>
            <a:r>
              <a:rPr lang="pl-PL" altLang="pl-PL" b="1" smtClean="0"/>
              <a:t>Zdający mogą opuszczać salę egzaminacyjną tylko w uzasadnionych przypadkach. Może być nim również konieczność skorzystania z toalety. Procedury nie określają, w jakim czasie od rozpoczęcia, ani w jakim czasie do zakończenia egzaminu zdający może poprosić o możliwość skorzystania z toalety. Jeśli zajdzie taka konieczność należy w takim przypadku zapewnić brak możliwości kontaktowania się z innymi osobami.  </a:t>
            </a:r>
          </a:p>
          <a:p>
            <a:r>
              <a:rPr lang="pl-PL" altLang="pl-PL" b="1" smtClean="0"/>
              <a:t>Uniemożliwienie zdającemu skorzystania z toalety może być przyczyną unieważnienia egzaminu.</a:t>
            </a:r>
          </a:p>
        </p:txBody>
      </p:sp>
      <p:sp>
        <p:nvSpPr>
          <p:cNvPr id="115716" name="Symbol zastępczy numeru slajdu 3"/>
          <p:cNvSpPr>
            <a:spLocks noGrp="1"/>
          </p:cNvSpPr>
          <p:nvPr>
            <p:ph type="sldNum" sz="quarter" idx="5"/>
          </p:nvPr>
        </p:nvSpPr>
        <p:spPr>
          <a:noFill/>
          <a:ln>
            <a:miter lim="800000"/>
            <a:headEnd/>
            <a:tailEnd/>
          </a:ln>
        </p:spPr>
        <p:txBody>
          <a:bodyPr/>
          <a:lstStyle/>
          <a:p>
            <a:fld id="{4378DDD5-28B1-499B-84CB-D729B89C5353}" type="slidenum">
              <a:rPr lang="pl-PL" altLang="pl-PL"/>
              <a:pPr/>
              <a:t>68</a:t>
            </a:fld>
            <a:endParaRPr lang="pl-PL" altLang="pl-PL"/>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miter lim="800000"/>
            <a:headEnd/>
            <a:tailEnd/>
          </a:ln>
        </p:spPr>
        <p:txBody>
          <a:bodyPr/>
          <a:lstStyle/>
          <a:p>
            <a:fld id="{8DBC44D8-8D05-4F36-A4E5-3DBB93AB7FBC}" type="slidenum">
              <a:rPr lang="pl-PL" altLang="pl-PL"/>
              <a:pPr/>
              <a:t>69</a:t>
            </a:fld>
            <a:endParaRPr lang="pl-PL" altLang="pl-PL"/>
          </a:p>
        </p:txBody>
      </p:sp>
      <p:sp>
        <p:nvSpPr>
          <p:cNvPr id="117763" name="Rectangle 2"/>
          <p:cNvSpPr>
            <a:spLocks noChangeArrowheads="1" noTextEdit="1"/>
          </p:cNvSpPr>
          <p:nvPr>
            <p:ph type="sldImg"/>
          </p:nvPr>
        </p:nvSpPr>
        <p:spPr>
          <a:ln/>
        </p:spPr>
      </p:sp>
      <p:sp>
        <p:nvSpPr>
          <p:cNvPr id="117764" name="Rectangle 3"/>
          <p:cNvSpPr>
            <a:spLocks noGrp="1" noChangeArrowheads="1"/>
          </p:cNvSpPr>
          <p:nvPr>
            <p:ph type="body" idx="1"/>
          </p:nvPr>
        </p:nvSpPr>
        <p:spPr>
          <a:noFill/>
        </p:spPr>
        <p:txBody>
          <a:bodyPr/>
          <a:lstStyle/>
          <a:p>
            <a:pPr eaLnBrk="1" hangingPunct="1"/>
            <a:r>
              <a:rPr lang="pl-PL" altLang="pl-PL" b="1" smtClean="0"/>
              <a:t>Unieważnienie egzaminu może nastąpić również poza salą egzaminacyjną na wniosek egzaminatora, który odkryje, że zdający pracowali niesamodzielnie.</a:t>
            </a:r>
          </a:p>
          <a:p>
            <a:pPr eaLnBrk="1" hangingPunct="1"/>
            <a:r>
              <a:rPr lang="pl-PL" altLang="pl-PL" b="1" smtClean="0"/>
              <a:t>Protokół przerwania i unieważnienia egzaminu wypełnia przewodniczący ZE. Dołącza do niego pracę zdającego.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ymbol zastępczy obrazu slajdu 1"/>
          <p:cNvSpPr>
            <a:spLocks noGrp="1" noRot="1" noChangeAspect="1" noTextEdit="1"/>
          </p:cNvSpPr>
          <p:nvPr>
            <p:ph type="sldImg"/>
          </p:nvPr>
        </p:nvSpPr>
        <p:spPr>
          <a:ln/>
        </p:spPr>
      </p:sp>
      <p:sp>
        <p:nvSpPr>
          <p:cNvPr id="119811" name="Symbol zastępczy notatek 2"/>
          <p:cNvSpPr>
            <a:spLocks noGrp="1"/>
          </p:cNvSpPr>
          <p:nvPr>
            <p:ph type="body" idx="1"/>
          </p:nvPr>
        </p:nvSpPr>
        <p:spPr>
          <a:noFill/>
        </p:spPr>
        <p:txBody>
          <a:bodyPr/>
          <a:lstStyle/>
          <a:p>
            <a:endParaRPr lang="pl-PL" altLang="pl-PL" smtClean="0"/>
          </a:p>
        </p:txBody>
      </p:sp>
      <p:sp>
        <p:nvSpPr>
          <p:cNvPr id="119812" name="Symbol zastępczy numeru slajdu 3"/>
          <p:cNvSpPr>
            <a:spLocks noGrp="1"/>
          </p:cNvSpPr>
          <p:nvPr>
            <p:ph type="sldNum" sz="quarter" idx="5"/>
          </p:nvPr>
        </p:nvSpPr>
        <p:spPr>
          <a:noFill/>
          <a:ln>
            <a:miter lim="800000"/>
            <a:headEnd/>
            <a:tailEnd/>
          </a:ln>
        </p:spPr>
        <p:txBody>
          <a:bodyPr/>
          <a:lstStyle/>
          <a:p>
            <a:fld id="{A7182184-C882-4D39-91C4-2C4550E4371D}" type="slidenum">
              <a:rPr lang="pl-PL" altLang="pl-PL">
                <a:solidFill>
                  <a:srgbClr val="003366"/>
                </a:solidFill>
                <a:cs typeface="Times New Roman" pitchFamily="18" charset="0"/>
              </a:rPr>
              <a:pPr/>
              <a:t>70</a:t>
            </a:fld>
            <a:endParaRPr lang="pl-PL" altLang="pl-PL">
              <a:solidFill>
                <a:srgbClr val="003366"/>
              </a:solidFill>
              <a:cs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ymbol zastępczy obrazu slajdu 1"/>
          <p:cNvSpPr>
            <a:spLocks noGrp="1" noRot="1" noChangeAspect="1" noTextEdit="1"/>
          </p:cNvSpPr>
          <p:nvPr>
            <p:ph type="sldImg"/>
          </p:nvPr>
        </p:nvSpPr>
        <p:spPr>
          <a:ln/>
        </p:spPr>
      </p:sp>
      <p:sp>
        <p:nvSpPr>
          <p:cNvPr id="121859" name="Symbol zastępczy notatek 2"/>
          <p:cNvSpPr>
            <a:spLocks noGrp="1"/>
          </p:cNvSpPr>
          <p:nvPr>
            <p:ph type="body" idx="1"/>
          </p:nvPr>
        </p:nvSpPr>
        <p:spPr>
          <a:noFill/>
        </p:spPr>
        <p:txBody>
          <a:bodyPr/>
          <a:lstStyle/>
          <a:p>
            <a:r>
              <a:rPr lang="pl-PL" altLang="pl-PL" b="1" smtClean="0"/>
              <a:t>Prosimy o telefoniczne poinformowanie OKE w dniu egzaminu o takim przypadku.</a:t>
            </a:r>
          </a:p>
        </p:txBody>
      </p:sp>
      <p:sp>
        <p:nvSpPr>
          <p:cNvPr id="121860" name="Symbol zastępczy numeru slajdu 3"/>
          <p:cNvSpPr>
            <a:spLocks noGrp="1"/>
          </p:cNvSpPr>
          <p:nvPr>
            <p:ph type="sldNum" sz="quarter" idx="5"/>
          </p:nvPr>
        </p:nvSpPr>
        <p:spPr>
          <a:noFill/>
          <a:ln>
            <a:miter lim="800000"/>
            <a:headEnd/>
            <a:tailEnd/>
          </a:ln>
        </p:spPr>
        <p:txBody>
          <a:bodyPr/>
          <a:lstStyle/>
          <a:p>
            <a:fld id="{B2A18A9E-0C8A-4E9D-A414-24D6AA3016ED}" type="slidenum">
              <a:rPr lang="pl-PL" altLang="pl-PL">
                <a:solidFill>
                  <a:srgbClr val="003366"/>
                </a:solidFill>
                <a:cs typeface="Times New Roman" pitchFamily="18" charset="0"/>
              </a:rPr>
              <a:pPr/>
              <a:t>71</a:t>
            </a:fld>
            <a:endParaRPr lang="pl-PL" altLang="pl-PL">
              <a:solidFill>
                <a:srgbClr val="003366"/>
              </a:solidFill>
              <a:cs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miter lim="800000"/>
            <a:headEnd/>
            <a:tailEnd/>
          </a:ln>
        </p:spPr>
        <p:txBody>
          <a:bodyPr/>
          <a:lstStyle/>
          <a:p>
            <a:fld id="{6878FD67-EE97-447A-AC8C-91541E428D1D}" type="slidenum">
              <a:rPr lang="pl-PL" altLang="pl-PL"/>
              <a:pPr/>
              <a:t>72</a:t>
            </a:fld>
            <a:endParaRPr lang="pl-PL" altLang="pl-PL"/>
          </a:p>
        </p:txBody>
      </p:sp>
      <p:sp>
        <p:nvSpPr>
          <p:cNvPr id="123907" name="Rectangle 2"/>
          <p:cNvSpPr>
            <a:spLocks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endParaRPr lang="pl-PL" altLang="pl-PL" b="1"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miter lim="800000"/>
            <a:headEnd/>
            <a:tailEnd/>
          </a:ln>
        </p:spPr>
        <p:txBody>
          <a:bodyPr/>
          <a:lstStyle/>
          <a:p>
            <a:fld id="{098D2F5E-29F5-4C92-BA44-D024E22EA8CD}" type="slidenum">
              <a:rPr lang="pl-PL" altLang="pl-PL"/>
              <a:pPr/>
              <a:t>73</a:t>
            </a:fld>
            <a:endParaRPr lang="pl-PL" altLang="pl-PL"/>
          </a:p>
        </p:txBody>
      </p:sp>
      <p:sp>
        <p:nvSpPr>
          <p:cNvPr id="125955" name="Rectangle 2"/>
          <p:cNvSpPr>
            <a:spLocks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pPr eaLnBrk="1" hangingPunct="1"/>
            <a:r>
              <a:rPr lang="pl-PL" altLang="pl-PL" b="1" smtClean="0"/>
              <a:t>Sposób informowania OKE o tym fakcie jest opisany w broszurze.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ymbol zastępczy obrazu slajdu 1"/>
          <p:cNvSpPr>
            <a:spLocks noGrp="1" noRot="1" noChangeAspect="1" noTextEdit="1"/>
          </p:cNvSpPr>
          <p:nvPr>
            <p:ph type="sldImg"/>
          </p:nvPr>
        </p:nvSpPr>
        <p:spPr>
          <a:ln/>
        </p:spPr>
      </p:sp>
      <p:sp>
        <p:nvSpPr>
          <p:cNvPr id="129027" name="Symbol zastępczy notatek 2"/>
          <p:cNvSpPr>
            <a:spLocks noGrp="1"/>
          </p:cNvSpPr>
          <p:nvPr>
            <p:ph type="body" idx="1"/>
          </p:nvPr>
        </p:nvSpPr>
        <p:spPr>
          <a:noFill/>
        </p:spPr>
        <p:txBody>
          <a:bodyPr/>
          <a:lstStyle/>
          <a:p>
            <a:r>
              <a:rPr lang="pl-PL" altLang="pl-PL" b="1" smtClean="0"/>
              <a:t>Obowiązek potwierdzania na listach zdających, że ZN zaznaczył dysleksję na arkuszu zdającego ma przypominać o tym ważnym obowiązku. Pamiętajmy o tym, że nieprzekazanie tej informacji zespołowi egzaminatorów może w skrajnych przypadkach skutkować nawet niezdanym egzaminem. </a:t>
            </a:r>
            <a:endParaRPr lang="pl-PL" altLang="pl-PL" smtClean="0"/>
          </a:p>
          <a:p>
            <a:endParaRPr lang="pl-PL" altLang="pl-PL" smtClean="0"/>
          </a:p>
        </p:txBody>
      </p:sp>
      <p:sp>
        <p:nvSpPr>
          <p:cNvPr id="129028" name="Symbol zastępczy numeru slajdu 3"/>
          <p:cNvSpPr>
            <a:spLocks noGrp="1"/>
          </p:cNvSpPr>
          <p:nvPr>
            <p:ph type="sldNum" sz="quarter" idx="5"/>
          </p:nvPr>
        </p:nvSpPr>
        <p:spPr>
          <a:noFill/>
          <a:ln>
            <a:miter lim="800000"/>
            <a:headEnd/>
            <a:tailEnd/>
          </a:ln>
        </p:spPr>
        <p:txBody>
          <a:bodyPr/>
          <a:lstStyle/>
          <a:p>
            <a:fld id="{409D9158-DC24-4B2D-BB73-C916CD75F182}" type="slidenum">
              <a:rPr lang="pl-PL" altLang="pl-PL">
                <a:cs typeface="Times New Roman" pitchFamily="18" charset="0"/>
              </a:rPr>
              <a:pPr/>
              <a:t>75</a:t>
            </a:fld>
            <a:endParaRPr lang="pl-PL" altLang="pl-PL">
              <a:cs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ymbol zastępczy obrazu slajdu 1"/>
          <p:cNvSpPr>
            <a:spLocks noGrp="1" noRot="1" noChangeAspect="1" noTextEdit="1"/>
          </p:cNvSpPr>
          <p:nvPr>
            <p:ph type="sldImg"/>
          </p:nvPr>
        </p:nvSpPr>
        <p:spPr>
          <a:ln/>
        </p:spPr>
      </p:sp>
      <p:sp>
        <p:nvSpPr>
          <p:cNvPr id="131075" name="Symbol zastępczy notatek 2"/>
          <p:cNvSpPr>
            <a:spLocks noGrp="1"/>
          </p:cNvSpPr>
          <p:nvPr>
            <p:ph type="body" idx="1"/>
          </p:nvPr>
        </p:nvSpPr>
        <p:spPr>
          <a:noFill/>
        </p:spPr>
        <p:txBody>
          <a:bodyPr/>
          <a:lstStyle/>
          <a:p>
            <a:r>
              <a:rPr lang="pl-PL" altLang="pl-PL" b="1" smtClean="0"/>
              <a:t>Przygotowaliśmy dodatkowe koperty z naklejką Q dla tych zdających, którzy zdają egzaminy maturalne w sali z innymi zdającymi. Jeśli zdają w oddzielnej sali, prosimy o dopisanie na kopercie zwrotnej litery Q flamastrem.</a:t>
            </a:r>
          </a:p>
        </p:txBody>
      </p:sp>
      <p:sp>
        <p:nvSpPr>
          <p:cNvPr id="131076" name="Symbol zastępczy numeru slajdu 3"/>
          <p:cNvSpPr>
            <a:spLocks noGrp="1"/>
          </p:cNvSpPr>
          <p:nvPr>
            <p:ph type="sldNum" sz="quarter" idx="5"/>
          </p:nvPr>
        </p:nvSpPr>
        <p:spPr>
          <a:noFill/>
          <a:ln>
            <a:miter lim="800000"/>
            <a:headEnd/>
            <a:tailEnd/>
          </a:ln>
        </p:spPr>
        <p:txBody>
          <a:bodyPr/>
          <a:lstStyle/>
          <a:p>
            <a:fld id="{A57A5353-CC10-4EED-8DE1-3E0A3F7E289A}" type="slidenum">
              <a:rPr lang="pl-PL" altLang="pl-PL"/>
              <a:pPr/>
              <a:t>76</a:t>
            </a:fld>
            <a:endParaRPr lang="pl-PL" alt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ymbol zastępczy obrazu slajdu 1"/>
          <p:cNvSpPr>
            <a:spLocks noGrp="1" noRot="1" noChangeAspect="1" noTextEdit="1"/>
          </p:cNvSpPr>
          <p:nvPr>
            <p:ph type="sldImg"/>
          </p:nvPr>
        </p:nvSpPr>
        <p:spPr>
          <a:ln/>
        </p:spPr>
      </p:sp>
      <p:sp>
        <p:nvSpPr>
          <p:cNvPr id="17411" name="Symbol zastępczy notatek 2"/>
          <p:cNvSpPr>
            <a:spLocks noGrp="1"/>
          </p:cNvSpPr>
          <p:nvPr>
            <p:ph type="body" idx="1"/>
          </p:nvPr>
        </p:nvSpPr>
        <p:spPr>
          <a:noFill/>
        </p:spPr>
        <p:txBody>
          <a:bodyPr/>
          <a:lstStyle/>
          <a:p>
            <a:endParaRPr lang="pl-PL" altLang="pl-PL" smtClean="0"/>
          </a:p>
        </p:txBody>
      </p:sp>
      <p:sp>
        <p:nvSpPr>
          <p:cNvPr id="17412" name="Symbol zastępczy numeru slajdu 3"/>
          <p:cNvSpPr>
            <a:spLocks noGrp="1"/>
          </p:cNvSpPr>
          <p:nvPr>
            <p:ph type="sldNum" sz="quarter" idx="5"/>
          </p:nvPr>
        </p:nvSpPr>
        <p:spPr>
          <a:noFill/>
          <a:ln>
            <a:miter lim="800000"/>
            <a:headEnd/>
            <a:tailEnd/>
          </a:ln>
        </p:spPr>
        <p:txBody>
          <a:bodyPr/>
          <a:lstStyle/>
          <a:p>
            <a:fld id="{B0506ECD-C2E6-4CDE-A690-7BF803B4C807}" type="slidenum">
              <a:rPr lang="pl-PL" altLang="pl-PL">
                <a:solidFill>
                  <a:srgbClr val="003366"/>
                </a:solidFill>
                <a:cs typeface="Times New Roman" pitchFamily="18" charset="0"/>
              </a:rPr>
              <a:pPr/>
              <a:t>9</a:t>
            </a:fld>
            <a:endParaRPr lang="pl-PL" altLang="pl-PL">
              <a:solidFill>
                <a:srgbClr val="003366"/>
              </a:solidFill>
              <a:cs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miter lim="800000"/>
            <a:headEnd/>
            <a:tailEnd/>
          </a:ln>
        </p:spPr>
        <p:txBody>
          <a:bodyPr/>
          <a:lstStyle/>
          <a:p>
            <a:fld id="{1D8900E4-BC5A-42E3-9E30-09C66B13A4E6}" type="slidenum">
              <a:rPr lang="pl-PL" altLang="pl-PL"/>
              <a:pPr/>
              <a:t>78</a:t>
            </a:fld>
            <a:endParaRPr lang="pl-PL" altLang="pl-PL"/>
          </a:p>
        </p:txBody>
      </p:sp>
      <p:sp>
        <p:nvSpPr>
          <p:cNvPr id="134147" name="Rectangle 2"/>
          <p:cNvSpPr>
            <a:spLocks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r>
              <a:rPr lang="pl-PL" altLang="pl-PL" b="1" smtClean="0"/>
              <a:t>W przypadku sal, w których do egzaminu przystępuje duża liczba zdających, należy należy wcześniej ustalić sposób odbioru prac od zdających (rozdzielić zadania poszczególnym członkom ZN.</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ymbol zastępczy obrazu slajdu 1"/>
          <p:cNvSpPr>
            <a:spLocks noGrp="1" noRot="1" noChangeAspect="1" noTextEdit="1"/>
          </p:cNvSpPr>
          <p:nvPr>
            <p:ph type="sldImg"/>
          </p:nvPr>
        </p:nvSpPr>
        <p:spPr>
          <a:ln/>
        </p:spPr>
      </p:sp>
      <p:sp>
        <p:nvSpPr>
          <p:cNvPr id="139267" name="Symbol zastępczy notatek 2"/>
          <p:cNvSpPr>
            <a:spLocks noGrp="1"/>
          </p:cNvSpPr>
          <p:nvPr>
            <p:ph type="body" idx="1"/>
          </p:nvPr>
        </p:nvSpPr>
        <p:spPr>
          <a:noFill/>
        </p:spPr>
        <p:txBody>
          <a:bodyPr/>
          <a:lstStyle/>
          <a:p>
            <a:r>
              <a:rPr lang="pl-PL" altLang="pl-PL" b="1" smtClean="0"/>
              <a:t>Przed egzaminem z informatyki, egzaminem z nauczycielem wspomagającym i przy użyciu komputera należy zapoznać się ze szczegółowymi instrukcjami.</a:t>
            </a:r>
          </a:p>
        </p:txBody>
      </p:sp>
      <p:sp>
        <p:nvSpPr>
          <p:cNvPr id="139268" name="Symbol zastępczy numeru slajdu 3"/>
          <p:cNvSpPr>
            <a:spLocks noGrp="1"/>
          </p:cNvSpPr>
          <p:nvPr>
            <p:ph type="sldNum" sz="quarter" idx="5"/>
          </p:nvPr>
        </p:nvSpPr>
        <p:spPr>
          <a:noFill/>
          <a:ln>
            <a:miter lim="800000"/>
            <a:headEnd/>
            <a:tailEnd/>
          </a:ln>
        </p:spPr>
        <p:txBody>
          <a:bodyPr/>
          <a:lstStyle/>
          <a:p>
            <a:fld id="{AA77065B-319D-4534-AAA7-9CF55C35B65D}" type="slidenum">
              <a:rPr lang="pl-PL" altLang="pl-PL"/>
              <a:pPr/>
              <a:t>82</a:t>
            </a:fld>
            <a:endParaRPr lang="pl-PL" altLang="pl-PL"/>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ymbol zastępczy obrazu slajdu 1"/>
          <p:cNvSpPr>
            <a:spLocks noGrp="1" noRot="1" noChangeAspect="1" noTextEdit="1"/>
          </p:cNvSpPr>
          <p:nvPr>
            <p:ph type="sldImg"/>
          </p:nvPr>
        </p:nvSpPr>
        <p:spPr>
          <a:ln/>
        </p:spPr>
      </p:sp>
      <p:sp>
        <p:nvSpPr>
          <p:cNvPr id="143363" name="Symbol zastępczy notatek 2"/>
          <p:cNvSpPr>
            <a:spLocks noGrp="1"/>
          </p:cNvSpPr>
          <p:nvPr>
            <p:ph type="body" idx="1"/>
          </p:nvPr>
        </p:nvSpPr>
        <p:spPr>
          <a:noFill/>
        </p:spPr>
        <p:txBody>
          <a:bodyPr/>
          <a:lstStyle/>
          <a:p>
            <a:endParaRPr lang="pl-PL" altLang="pl-PL" smtClean="0"/>
          </a:p>
        </p:txBody>
      </p:sp>
      <p:sp>
        <p:nvSpPr>
          <p:cNvPr id="143364" name="Symbol zastępczy numeru slajdu 3"/>
          <p:cNvSpPr>
            <a:spLocks noGrp="1"/>
          </p:cNvSpPr>
          <p:nvPr>
            <p:ph type="sldNum" sz="quarter" idx="5"/>
          </p:nvPr>
        </p:nvSpPr>
        <p:spPr>
          <a:noFill/>
          <a:ln>
            <a:miter lim="800000"/>
            <a:headEnd/>
            <a:tailEnd/>
          </a:ln>
        </p:spPr>
        <p:txBody>
          <a:bodyPr/>
          <a:lstStyle/>
          <a:p>
            <a:fld id="{43522667-4E8E-4E50-A78D-6C8B151176D3}" type="slidenum">
              <a:rPr lang="pl-PL" altLang="pl-PL"/>
              <a:pPr/>
              <a:t>85</a:t>
            </a:fld>
            <a:endParaRPr lang="pl-PL" alt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ymbol zastępczy obrazu slajdu 1"/>
          <p:cNvSpPr>
            <a:spLocks noGrp="1" noRot="1" noChangeAspect="1" noTextEdit="1"/>
          </p:cNvSpPr>
          <p:nvPr>
            <p:ph type="sldImg"/>
          </p:nvPr>
        </p:nvSpPr>
        <p:spPr>
          <a:ln/>
        </p:spPr>
      </p:sp>
      <p:sp>
        <p:nvSpPr>
          <p:cNvPr id="21507" name="Symbol zastępczy notatek 2"/>
          <p:cNvSpPr>
            <a:spLocks noGrp="1"/>
          </p:cNvSpPr>
          <p:nvPr>
            <p:ph type="body" idx="1"/>
          </p:nvPr>
        </p:nvSpPr>
        <p:spPr>
          <a:noFill/>
        </p:spPr>
        <p:txBody>
          <a:bodyPr/>
          <a:lstStyle/>
          <a:p>
            <a:endParaRPr lang="pl-PL" altLang="pl-PL" smtClean="0"/>
          </a:p>
        </p:txBody>
      </p:sp>
      <p:sp>
        <p:nvSpPr>
          <p:cNvPr id="21508" name="Symbol zastępczy numeru slajdu 3"/>
          <p:cNvSpPr>
            <a:spLocks noGrp="1"/>
          </p:cNvSpPr>
          <p:nvPr>
            <p:ph type="sldNum" sz="quarter" idx="5"/>
          </p:nvPr>
        </p:nvSpPr>
        <p:spPr>
          <a:noFill/>
          <a:ln>
            <a:miter lim="800000"/>
            <a:headEnd/>
            <a:tailEnd/>
          </a:ln>
        </p:spPr>
        <p:txBody>
          <a:bodyPr/>
          <a:lstStyle/>
          <a:p>
            <a:fld id="{B173C743-7F95-44A5-A6A9-DC0A66DB1434}" type="slidenum">
              <a:rPr lang="pl-PL" altLang="pl-PL"/>
              <a:pPr/>
              <a:t>12</a:t>
            </a:fld>
            <a:endParaRPr lang="pl-PL" alt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ymbol zastępczy obrazu slajdu 1"/>
          <p:cNvSpPr>
            <a:spLocks noGrp="1" noRot="1" noChangeAspect="1" noTextEdit="1"/>
          </p:cNvSpPr>
          <p:nvPr>
            <p:ph type="sldImg"/>
          </p:nvPr>
        </p:nvSpPr>
        <p:spPr>
          <a:ln/>
        </p:spPr>
      </p:sp>
      <p:sp>
        <p:nvSpPr>
          <p:cNvPr id="24579" name="Symbol zastępczy notatek 2"/>
          <p:cNvSpPr>
            <a:spLocks noGrp="1"/>
          </p:cNvSpPr>
          <p:nvPr>
            <p:ph type="body" idx="1"/>
          </p:nvPr>
        </p:nvSpPr>
        <p:spPr>
          <a:noFill/>
        </p:spPr>
        <p:txBody>
          <a:bodyPr/>
          <a:lstStyle/>
          <a:p>
            <a:endParaRPr lang="pl-PL" altLang="pl-PL" smtClean="0"/>
          </a:p>
        </p:txBody>
      </p:sp>
      <p:sp>
        <p:nvSpPr>
          <p:cNvPr id="24580" name="Symbol zastępczy numeru slajdu 3"/>
          <p:cNvSpPr>
            <a:spLocks noGrp="1"/>
          </p:cNvSpPr>
          <p:nvPr>
            <p:ph type="sldNum" sz="quarter" idx="5"/>
          </p:nvPr>
        </p:nvSpPr>
        <p:spPr>
          <a:noFill/>
          <a:ln>
            <a:miter lim="800000"/>
            <a:headEnd/>
            <a:tailEnd/>
          </a:ln>
        </p:spPr>
        <p:txBody>
          <a:bodyPr/>
          <a:lstStyle/>
          <a:p>
            <a:fld id="{2CADE673-1DF2-4A94-A284-5A16C26CD1F0}" type="slidenum">
              <a:rPr lang="pl-PL" altLang="pl-PL"/>
              <a:pPr/>
              <a:t>14</a:t>
            </a:fld>
            <a:endParaRPr lang="pl-PL" alt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89CA198-1E39-4DE0-B9DD-D347284AC1E0}" type="slidenum">
              <a:rPr lang="pl-PL" altLang="pl-PL"/>
              <a:pPr/>
              <a:t>15</a:t>
            </a:fld>
            <a:endParaRPr lang="pl-PL" altLang="pl-PL"/>
          </a:p>
        </p:txBody>
      </p:sp>
      <p:sp>
        <p:nvSpPr>
          <p:cNvPr id="26627" name="Rectangle 2"/>
          <p:cNvSpPr>
            <a:spLocks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pl-PL" altLang="pl-PL" b="1" smtClean="0"/>
              <a:t>Warto, co potwierdzają Państwo Dyrektorzy, przygotować przewodniczącemu  ZN teczkę z najważniejszymi wyciągami z podanej wyżej dokumentacji, uwzględniając specyfikę poszczególnych egzaminów (np. instrukcje na egzamin z informatyki, języków obcych, unieważnienie egzaminu, przerwanie egzaminu z przyczyn losowych).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6CF65277-4BB7-45CE-903B-B6404B48AAA5}" type="slidenum">
              <a:rPr lang="pl-PL" altLang="pl-PL"/>
              <a:pPr/>
              <a:t>17</a:t>
            </a:fld>
            <a:endParaRPr lang="pl-PL" altLang="pl-PL"/>
          </a:p>
        </p:txBody>
      </p:sp>
      <p:sp>
        <p:nvSpPr>
          <p:cNvPr id="29699" name="Rectangle 2"/>
          <p:cNvSpPr>
            <a:spLocks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pl-PL" altLang="pl-PL" b="1" smtClean="0"/>
              <a:t>Trzeba pamiętać o przekazaniu przewodniczącemu ZN dokładnej informacji o uczniach, którzy mają specjalne potrzeby edukacyjne – zgodnie z </a:t>
            </a:r>
            <a:r>
              <a:rPr lang="pl-PL" altLang="pl-PL" b="1" i="1" smtClean="0"/>
              <a:t>Komunikatem</a:t>
            </a:r>
            <a:r>
              <a:rPr lang="pl-PL" altLang="pl-PL" b="1" smtClean="0"/>
              <a:t>, załączonym wnioskiem o dostosowanie i ewentualnymi ustaleniami z OKE.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143000" y="1122363"/>
            <a:ext cx="6858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fld id="{F65B3A01-21BB-4E27-A720-D56457060953}" type="slidenum">
              <a:rPr lang="pl-PL" altLang="pl-PL"/>
              <a:pPr/>
              <a:t>‹#›</a:t>
            </a:fld>
            <a:endParaRPr lang="pl-PL" altLang="pl-PL"/>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fld id="{9C5F8B8B-07F3-4682-8DD8-9792E0EE607A}" type="slidenum">
              <a:rPr lang="pl-PL" altLang="pl-PL"/>
              <a:pPr/>
              <a:t>‹#›</a:t>
            </a:fld>
            <a:endParaRPr lang="pl-PL" altLang="pl-PL"/>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15100" y="609600"/>
            <a:ext cx="1943100" cy="5486400"/>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685800" y="609600"/>
            <a:ext cx="5676900" cy="54864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fld id="{101AD425-0D8E-474C-ACAA-92BA8F069CAC}" type="slidenum">
              <a:rPr lang="pl-PL" altLang="pl-PL"/>
              <a:pPr/>
              <a:t>‹#›</a:t>
            </a:fld>
            <a:endParaRPr lang="pl-PL" altLang="pl-PL"/>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fld id="{2DE74E91-9EAB-4CF4-AAFA-3DAC1E29FAF9}" type="slidenum">
              <a:rPr lang="pl-PL" altLang="pl-PL"/>
              <a:pPr/>
              <a:t>‹#›</a:t>
            </a:fld>
            <a:endParaRPr lang="pl-PL" altLang="pl-PL"/>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23888" y="1709738"/>
            <a:ext cx="78867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smtClean="0"/>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fld id="{35C5C3BD-1814-47C6-AECE-5446EC0A38F1}" type="slidenum">
              <a:rPr lang="pl-PL" altLang="pl-PL"/>
              <a:pPr/>
              <a:t>‹#›</a:t>
            </a:fld>
            <a:endParaRPr lang="pl-PL" altLang="pl-PL"/>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685800" y="1981200"/>
            <a:ext cx="3810000" cy="4114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981200"/>
            <a:ext cx="3810000" cy="4114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fld id="{3252C05B-DF05-4876-B33B-8CC8F256113F}" type="slidenum">
              <a:rPr lang="pl-PL" altLang="pl-PL"/>
              <a:pPr/>
              <a:t>‹#›</a:t>
            </a:fld>
            <a:endParaRPr lang="pl-PL" altLang="pl-PL"/>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30238" y="365125"/>
            <a:ext cx="78867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630238" y="2505075"/>
            <a:ext cx="386873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29150" y="2505075"/>
            <a:ext cx="38877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dt" sz="half" idx="10"/>
          </p:nvPr>
        </p:nvSpPr>
        <p:spPr>
          <a:ln/>
        </p:spPr>
        <p:txBody>
          <a:bodyPr/>
          <a:lstStyle>
            <a:lvl1pPr>
              <a:defRPr/>
            </a:lvl1pPr>
          </a:lstStyle>
          <a:p>
            <a:pPr>
              <a:defRPr/>
            </a:pPr>
            <a:endParaRPr lang="pl-PL"/>
          </a:p>
        </p:txBody>
      </p:sp>
      <p:sp>
        <p:nvSpPr>
          <p:cNvPr id="8" name="Rectangle 5"/>
          <p:cNvSpPr>
            <a:spLocks noGrp="1" noChangeArrowheads="1"/>
          </p:cNvSpPr>
          <p:nvPr>
            <p:ph type="ftr" sz="quarter" idx="11"/>
          </p:nvPr>
        </p:nvSpPr>
        <p:spPr>
          <a:ln/>
        </p:spPr>
        <p:txBody>
          <a:bodyPr/>
          <a:lstStyle>
            <a:lvl1pPr>
              <a:defRPr/>
            </a:lvl1pPr>
          </a:lstStyle>
          <a:p>
            <a:pPr>
              <a:defRPr/>
            </a:pPr>
            <a:endParaRPr lang="pl-PL"/>
          </a:p>
        </p:txBody>
      </p:sp>
      <p:sp>
        <p:nvSpPr>
          <p:cNvPr id="9" name="Rectangle 6"/>
          <p:cNvSpPr>
            <a:spLocks noGrp="1" noChangeArrowheads="1"/>
          </p:cNvSpPr>
          <p:nvPr>
            <p:ph type="sldNum" sz="quarter" idx="12"/>
          </p:nvPr>
        </p:nvSpPr>
        <p:spPr>
          <a:ln/>
        </p:spPr>
        <p:txBody>
          <a:bodyPr/>
          <a:lstStyle>
            <a:lvl1pPr>
              <a:defRPr/>
            </a:lvl1pPr>
          </a:lstStyle>
          <a:p>
            <a:fld id="{F4A6B3CD-4BB6-4889-9E28-9247D5D586EC}" type="slidenum">
              <a:rPr lang="pl-PL" altLang="pl-PL"/>
              <a:pPr/>
              <a:t>‹#›</a:t>
            </a:fld>
            <a:endParaRPr lang="pl-PL" altLang="pl-PL"/>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dt" sz="half" idx="10"/>
          </p:nvPr>
        </p:nvSpPr>
        <p:spPr>
          <a:ln/>
        </p:spPr>
        <p:txBody>
          <a:bodyPr/>
          <a:lstStyle>
            <a:lvl1pPr>
              <a:defRPr/>
            </a:lvl1pPr>
          </a:lstStyle>
          <a:p>
            <a:pPr>
              <a:defRPr/>
            </a:pPr>
            <a:endParaRPr 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p>
        </p:txBody>
      </p:sp>
      <p:sp>
        <p:nvSpPr>
          <p:cNvPr id="5" name="Rectangle 6"/>
          <p:cNvSpPr>
            <a:spLocks noGrp="1" noChangeArrowheads="1"/>
          </p:cNvSpPr>
          <p:nvPr>
            <p:ph type="sldNum" sz="quarter" idx="12"/>
          </p:nvPr>
        </p:nvSpPr>
        <p:spPr>
          <a:ln/>
        </p:spPr>
        <p:txBody>
          <a:bodyPr/>
          <a:lstStyle>
            <a:lvl1pPr>
              <a:defRPr/>
            </a:lvl1pPr>
          </a:lstStyle>
          <a:p>
            <a:fld id="{71B65E5F-07C2-4208-97E1-4857706164BF}" type="slidenum">
              <a:rPr lang="pl-PL" altLang="pl-PL"/>
              <a:pPr/>
              <a:t>‹#›</a:t>
            </a:fld>
            <a:endParaRPr lang="pl-PL" altLang="pl-PL"/>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p>
        </p:txBody>
      </p:sp>
      <p:sp>
        <p:nvSpPr>
          <p:cNvPr id="3" name="Rectangle 5"/>
          <p:cNvSpPr>
            <a:spLocks noGrp="1" noChangeArrowheads="1"/>
          </p:cNvSpPr>
          <p:nvPr>
            <p:ph type="ftr" sz="quarter" idx="11"/>
          </p:nvPr>
        </p:nvSpPr>
        <p:spPr>
          <a:ln/>
        </p:spPr>
        <p:txBody>
          <a:bodyPr/>
          <a:lstStyle>
            <a:lvl1pPr>
              <a:defRPr/>
            </a:lvl1pPr>
          </a:lstStyle>
          <a:p>
            <a:pPr>
              <a:defRPr/>
            </a:pPr>
            <a:endParaRPr lang="pl-PL"/>
          </a:p>
        </p:txBody>
      </p:sp>
      <p:sp>
        <p:nvSpPr>
          <p:cNvPr id="4" name="Rectangle 6"/>
          <p:cNvSpPr>
            <a:spLocks noGrp="1" noChangeArrowheads="1"/>
          </p:cNvSpPr>
          <p:nvPr>
            <p:ph type="sldNum" sz="quarter" idx="12"/>
          </p:nvPr>
        </p:nvSpPr>
        <p:spPr>
          <a:ln/>
        </p:spPr>
        <p:txBody>
          <a:bodyPr/>
          <a:lstStyle>
            <a:lvl1pPr>
              <a:defRPr/>
            </a:lvl1pPr>
          </a:lstStyle>
          <a:p>
            <a:fld id="{88BEE072-A224-4B87-8E8C-379F855673AF}" type="slidenum">
              <a:rPr lang="pl-PL" altLang="pl-PL"/>
              <a:pPr/>
              <a:t>‹#›</a:t>
            </a:fld>
            <a:endParaRPr lang="pl-PL" altLang="pl-PL"/>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0238" y="457200"/>
            <a:ext cx="2949575"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fld id="{46D6EA70-0721-4D1C-A06C-4C03DAEA2FFD}" type="slidenum">
              <a:rPr lang="pl-PL" altLang="pl-PL"/>
              <a:pPr/>
              <a:t>‹#›</a:t>
            </a:fld>
            <a:endParaRPr lang="pl-PL" altLang="pl-PL"/>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0238" y="457200"/>
            <a:ext cx="2949575"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fld id="{0E99F188-8C90-40C4-9965-123708255726}" type="slidenum">
              <a:rPr lang="pl-PL" altLang="pl-PL"/>
              <a:pPr/>
              <a:t>‹#›</a:t>
            </a:fld>
            <a:endParaRPr lang="pl-PL" altLang="pl-PL"/>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CCFF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altLang="pl-PL" smtClean="0"/>
              <a:t>Kliknij, aby edytować styl wzorca tytułu</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buFontTx/>
              <a:buNone/>
              <a:defRPr sz="1400" b="0">
                <a:latin typeface="+mn-lt"/>
              </a:defRPr>
            </a:lvl1pPr>
          </a:lstStyle>
          <a:p>
            <a:pPr>
              <a:defRPr/>
            </a:pPr>
            <a:endParaRPr lang="pl-P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spcBef>
                <a:spcPct val="0"/>
              </a:spcBef>
              <a:buFontTx/>
              <a:buNone/>
              <a:defRPr sz="1400" b="0">
                <a:latin typeface="+mn-lt"/>
              </a:defRPr>
            </a:lvl1pPr>
          </a:lstStyle>
          <a:p>
            <a:pPr>
              <a:defRPr/>
            </a:pPr>
            <a:endParaRPr lang="pl-P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atin typeface="Times New Roman" pitchFamily="18" charset="0"/>
              </a:defRPr>
            </a:lvl1pPr>
          </a:lstStyle>
          <a:p>
            <a:fld id="{43834629-94D9-4424-891E-C4D4D1958D31}" type="slidenum">
              <a:rPr lang="pl-PL" altLang="pl-PL"/>
              <a:pPr/>
              <a:t>‹#›</a:t>
            </a:fld>
            <a:endParaRPr lang="pl-PL" alt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59.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1E9A3"/>
            </a:gs>
            <a:gs pos="100000">
              <a:srgbClr val="D3E2F9"/>
            </a:gs>
          </a:gsLst>
          <a:lin ang="5400000"/>
        </a:gradFill>
        <a:effectLst/>
      </p:bgPr>
    </p:bg>
    <p:spTree>
      <p:nvGrpSpPr>
        <p:cNvPr id="1" name=""/>
        <p:cNvGrpSpPr/>
        <p:nvPr/>
      </p:nvGrpSpPr>
      <p:grpSpPr>
        <a:xfrm>
          <a:off x="0" y="0"/>
          <a:ext cx="0" cy="0"/>
          <a:chOff x="0" y="0"/>
          <a:chExt cx="0" cy="0"/>
        </a:xfrm>
      </p:grpSpPr>
      <p:pic>
        <p:nvPicPr>
          <p:cNvPr id="4098" name="Picture 8" descr="Rysunek1"/>
          <p:cNvPicPr>
            <a:picLocks noChangeAspect="1" noChangeArrowheads="1"/>
          </p:cNvPicPr>
          <p:nvPr/>
        </p:nvPicPr>
        <p:blipFill>
          <a:blip r:embed="rId3">
            <a:lum bright="58000" contrast="-70000"/>
          </a:blip>
          <a:srcRect/>
          <a:stretch>
            <a:fillRect/>
          </a:stretch>
        </p:blipFill>
        <p:spPr bwMode="auto">
          <a:xfrm>
            <a:off x="571500" y="549275"/>
            <a:ext cx="7848600" cy="6026150"/>
          </a:xfrm>
          <a:prstGeom prst="rect">
            <a:avLst/>
          </a:prstGeom>
          <a:noFill/>
          <a:ln w="9525">
            <a:noFill/>
            <a:miter lim="800000"/>
            <a:headEnd/>
            <a:tailEnd/>
          </a:ln>
        </p:spPr>
      </p:pic>
      <p:sp>
        <p:nvSpPr>
          <p:cNvPr id="4099" name="Text Box 6"/>
          <p:cNvSpPr txBox="1">
            <a:spLocks noChangeArrowheads="1"/>
          </p:cNvSpPr>
          <p:nvPr/>
        </p:nvSpPr>
        <p:spPr bwMode="auto">
          <a:xfrm>
            <a:off x="0" y="1905000"/>
            <a:ext cx="8991600" cy="1920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defRPr/>
            </a:pPr>
            <a:r>
              <a:rPr lang="pl-PL" altLang="pl-PL" sz="4000" dirty="0" smtClean="0">
                <a:solidFill>
                  <a:srgbClr val="003366"/>
                </a:solidFill>
                <a:latin typeface="Verdana" panose="020B0604030504040204" pitchFamily="34" charset="0"/>
                <a:sym typeface="Symbol" panose="05050102010706020507" pitchFamily="18" charset="2"/>
              </a:rPr>
              <a:t> </a:t>
            </a:r>
            <a:r>
              <a:rPr lang="pl-PL" altLang="pl-PL" sz="4000" dirty="0" smtClean="0">
                <a:solidFill>
                  <a:schemeClr val="accent6">
                    <a:lumMod val="50000"/>
                  </a:schemeClr>
                </a:solidFill>
                <a:latin typeface="Verdana" panose="020B0604030504040204" pitchFamily="34" charset="0"/>
                <a:sym typeface="Symbol" panose="05050102010706020507" pitchFamily="18" charset="2"/>
              </a:rPr>
              <a:t>Matura 2020</a:t>
            </a:r>
          </a:p>
          <a:p>
            <a:pPr algn="ctr" eaLnBrk="1" hangingPunct="1">
              <a:spcBef>
                <a:spcPct val="0"/>
              </a:spcBef>
              <a:buFontTx/>
              <a:buNone/>
              <a:defRPr/>
            </a:pPr>
            <a:r>
              <a:rPr lang="pl-PL" altLang="pl-PL" sz="4000" dirty="0" smtClean="0">
                <a:solidFill>
                  <a:schemeClr val="accent6">
                    <a:lumMod val="50000"/>
                  </a:schemeClr>
                </a:solidFill>
                <a:latin typeface="Verdana" panose="020B0604030504040204" pitchFamily="34" charset="0"/>
                <a:sym typeface="Symbol" panose="05050102010706020507" pitchFamily="18" charset="2"/>
              </a:rPr>
              <a:t>szkolenie </a:t>
            </a:r>
            <a:r>
              <a:rPr lang="pl-PL" altLang="pl-PL" sz="4000" smtClean="0">
                <a:solidFill>
                  <a:schemeClr val="accent6">
                    <a:lumMod val="50000"/>
                  </a:schemeClr>
                </a:solidFill>
                <a:latin typeface="Verdana" panose="020B0604030504040204" pitchFamily="34" charset="0"/>
                <a:sym typeface="Symbol" panose="05050102010706020507" pitchFamily="18" charset="2"/>
              </a:rPr>
              <a:t>zespołów nadzorujących </a:t>
            </a:r>
            <a:endParaRPr lang="pl-PL" altLang="pl-PL" sz="4000" dirty="0" smtClean="0">
              <a:solidFill>
                <a:schemeClr val="accent6">
                  <a:lumMod val="50000"/>
                </a:schemeClr>
              </a:solidFill>
              <a:latin typeface="Verdana" panose="020B0604030504040204" pitchFamily="34" charset="0"/>
            </a:endParaRPr>
          </a:p>
        </p:txBody>
      </p:sp>
      <p:pic>
        <p:nvPicPr>
          <p:cNvPr id="4100" name="Picture 4" descr="C:\Documents and Settings\tadziu.OKE.000\Moje dokumenty\_Logo_14_list.jpg"/>
          <p:cNvPicPr>
            <a:picLocks noChangeAspect="1" noChangeArrowheads="1"/>
          </p:cNvPicPr>
          <p:nvPr/>
        </p:nvPicPr>
        <p:blipFill>
          <a:blip r:embed="rId4"/>
          <a:srcRect/>
          <a:stretch>
            <a:fillRect/>
          </a:stretch>
        </p:blipFill>
        <p:spPr bwMode="auto">
          <a:xfrm>
            <a:off x="8048625" y="0"/>
            <a:ext cx="1074738" cy="8382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ytuł 1"/>
          <p:cNvSpPr>
            <a:spLocks noGrp="1"/>
          </p:cNvSpPr>
          <p:nvPr>
            <p:ph type="title"/>
          </p:nvPr>
        </p:nvSpPr>
        <p:spPr>
          <a:xfrm>
            <a:off x="107950" y="71438"/>
            <a:ext cx="7848600" cy="865187"/>
          </a:xfrm>
        </p:spPr>
        <p:txBody>
          <a:bodyPr/>
          <a:lstStyle/>
          <a:p>
            <a:pPr algn="l"/>
            <a:r>
              <a:rPr lang="pl-PL" altLang="pl-PL" sz="2000" b="1" smtClean="0">
                <a:solidFill>
                  <a:srgbClr val="16165D"/>
                </a:solidFill>
                <a:latin typeface="Verdana" pitchFamily="34" charset="0"/>
                <a:ea typeface="Verdana" pitchFamily="34" charset="0"/>
                <a:cs typeface="Verdana" pitchFamily="34" charset="0"/>
              </a:rPr>
              <a:t>Rozporządzenie  MEN </a:t>
            </a:r>
            <a:r>
              <a:rPr lang="pl-PL" altLang="pl-PL" sz="2000" smtClean="0">
                <a:solidFill>
                  <a:srgbClr val="0070C0"/>
                </a:solidFill>
                <a:latin typeface="Verdana" pitchFamily="34" charset="0"/>
                <a:ea typeface="Verdana" pitchFamily="34" charset="0"/>
                <a:cs typeface="Verdana" pitchFamily="34" charset="0"/>
              </a:rPr>
              <a:t>z 21 grudnia 2016</a:t>
            </a:r>
            <a:br>
              <a:rPr lang="pl-PL" altLang="pl-PL" sz="2000" smtClean="0">
                <a:solidFill>
                  <a:srgbClr val="0070C0"/>
                </a:solidFill>
                <a:latin typeface="Verdana" pitchFamily="34" charset="0"/>
                <a:ea typeface="Verdana" pitchFamily="34" charset="0"/>
                <a:cs typeface="Verdana" pitchFamily="34" charset="0"/>
              </a:rPr>
            </a:br>
            <a:r>
              <a:rPr lang="pl-PL" altLang="pl-PL" sz="2000" b="1" smtClean="0">
                <a:solidFill>
                  <a:srgbClr val="16165D"/>
                </a:solidFill>
                <a:latin typeface="Verdana" pitchFamily="34" charset="0"/>
                <a:ea typeface="Verdana" pitchFamily="34" charset="0"/>
                <a:cs typeface="Verdana" pitchFamily="34" charset="0"/>
              </a:rPr>
              <a:t>Rozporządzenie  MEN </a:t>
            </a:r>
            <a:r>
              <a:rPr lang="pl-PL" altLang="pl-PL" sz="2000" smtClean="0">
                <a:solidFill>
                  <a:srgbClr val="0070C0"/>
                </a:solidFill>
                <a:latin typeface="Verdana" pitchFamily="34" charset="0"/>
                <a:ea typeface="Verdana" pitchFamily="34" charset="0"/>
                <a:cs typeface="Verdana" pitchFamily="34" charset="0"/>
              </a:rPr>
              <a:t>z 19 maja 2020</a:t>
            </a:r>
            <a:endParaRPr lang="pl-PL" altLang="pl-PL" sz="2000" smtClean="0"/>
          </a:p>
        </p:txBody>
      </p:sp>
      <p:sp>
        <p:nvSpPr>
          <p:cNvPr id="18435" name="Symbol zastępczy zawartości 2"/>
          <p:cNvSpPr>
            <a:spLocks noGrp="1"/>
          </p:cNvSpPr>
          <p:nvPr>
            <p:ph idx="1"/>
          </p:nvPr>
        </p:nvSpPr>
        <p:spPr>
          <a:xfrm>
            <a:off x="184150" y="836613"/>
            <a:ext cx="8564563" cy="6030912"/>
          </a:xfrm>
        </p:spPr>
        <p:txBody>
          <a:bodyPr/>
          <a:lstStyle/>
          <a:p>
            <a:pPr marL="0" indent="0">
              <a:buFontTx/>
              <a:buNone/>
            </a:pPr>
            <a:r>
              <a:rPr lang="pl-PL" altLang="pl-PL" sz="2000" i="1" smtClean="0">
                <a:solidFill>
                  <a:srgbClr val="C00000"/>
                </a:solidFill>
                <a:latin typeface="Verdana" pitchFamily="34" charset="0"/>
                <a:ea typeface="Verdana" pitchFamily="34" charset="0"/>
                <a:cs typeface="Verdana" pitchFamily="34" charset="0"/>
              </a:rPr>
              <a:t>Szczegółowe warunki i sposoby przeprowadzania egzaminu maturalnego</a:t>
            </a:r>
          </a:p>
          <a:p>
            <a:pPr marL="0" indent="0">
              <a:buFontTx/>
              <a:buNone/>
            </a:pPr>
            <a:endParaRPr lang="pl-PL" altLang="pl-PL" sz="800" smtClean="0">
              <a:latin typeface="Verdana" pitchFamily="34" charset="0"/>
              <a:ea typeface="Verdana" pitchFamily="34" charset="0"/>
              <a:cs typeface="Verdana" pitchFamily="34" charset="0"/>
            </a:endParaRPr>
          </a:p>
          <a:p>
            <a:pPr marL="0" indent="0">
              <a:buFontTx/>
              <a:buNone/>
            </a:pPr>
            <a:r>
              <a:rPr lang="pl-PL" altLang="pl-PL" sz="1800" smtClean="0">
                <a:latin typeface="Verdana" pitchFamily="34" charset="0"/>
                <a:ea typeface="Verdana" pitchFamily="34" charset="0"/>
                <a:cs typeface="Verdana" pitchFamily="34" charset="0"/>
              </a:rPr>
              <a:t>§30.           przedmioty dodatkowe</a:t>
            </a:r>
          </a:p>
          <a:p>
            <a:pPr marL="0" indent="0">
              <a:buFontTx/>
              <a:buNone/>
            </a:pPr>
            <a:endParaRPr lang="pl-PL" altLang="pl-PL" sz="800" smtClean="0">
              <a:latin typeface="Verdana" pitchFamily="34" charset="0"/>
              <a:ea typeface="Verdana" pitchFamily="34" charset="0"/>
              <a:cs typeface="Verdana" pitchFamily="34" charset="0"/>
            </a:endParaRPr>
          </a:p>
          <a:p>
            <a:pPr marL="0" indent="0">
              <a:buFontTx/>
              <a:buNone/>
            </a:pPr>
            <a:r>
              <a:rPr lang="pl-PL" altLang="pl-PL" sz="1800" smtClean="0">
                <a:latin typeface="Verdana" pitchFamily="34" charset="0"/>
                <a:ea typeface="Verdana" pitchFamily="34" charset="0"/>
                <a:cs typeface="Verdana" pitchFamily="34" charset="0"/>
              </a:rPr>
              <a:t>§31.           wykaz języków obcych</a:t>
            </a:r>
          </a:p>
          <a:p>
            <a:pPr marL="0" indent="0">
              <a:buFontTx/>
              <a:buNone/>
            </a:pPr>
            <a:endParaRPr lang="pl-PL" altLang="pl-PL" sz="800" smtClean="0">
              <a:latin typeface="Verdana" pitchFamily="34" charset="0"/>
              <a:ea typeface="Verdana" pitchFamily="34" charset="0"/>
              <a:cs typeface="Verdana" pitchFamily="34" charset="0"/>
            </a:endParaRPr>
          </a:p>
          <a:p>
            <a:pPr marL="0" indent="0">
              <a:buFontTx/>
              <a:buNone/>
            </a:pPr>
            <a:r>
              <a:rPr lang="pl-PL" altLang="pl-PL" sz="1800" smtClean="0">
                <a:latin typeface="Verdana" pitchFamily="34" charset="0"/>
                <a:ea typeface="Verdana" pitchFamily="34" charset="0"/>
                <a:cs typeface="Verdana" pitchFamily="34" charset="0"/>
              </a:rPr>
              <a:t>§32.- § 33. deklaracje</a:t>
            </a:r>
          </a:p>
          <a:p>
            <a:pPr marL="0" indent="0">
              <a:buFontTx/>
              <a:buNone/>
            </a:pPr>
            <a:endParaRPr lang="pl-PL" altLang="pl-PL" sz="800" smtClean="0">
              <a:latin typeface="Verdana" pitchFamily="34" charset="0"/>
              <a:ea typeface="Verdana" pitchFamily="34" charset="0"/>
              <a:cs typeface="Verdana" pitchFamily="34" charset="0"/>
            </a:endParaRPr>
          </a:p>
          <a:p>
            <a:pPr marL="0" indent="0">
              <a:buFontTx/>
              <a:buNone/>
            </a:pPr>
            <a:r>
              <a:rPr lang="pl-PL" altLang="pl-PL" sz="1800" smtClean="0">
                <a:latin typeface="Verdana" pitchFamily="34" charset="0"/>
                <a:ea typeface="Verdana" pitchFamily="34" charset="0"/>
                <a:cs typeface="Verdana" pitchFamily="34" charset="0"/>
              </a:rPr>
              <a:t>§34.- §38.  egzamin w innej szkole/miejscu</a:t>
            </a:r>
          </a:p>
          <a:p>
            <a:pPr marL="0" indent="0">
              <a:buFontTx/>
              <a:buNone/>
            </a:pPr>
            <a:endParaRPr lang="pl-PL" altLang="pl-PL" sz="800" smtClean="0">
              <a:latin typeface="Verdana" pitchFamily="34" charset="0"/>
              <a:ea typeface="Verdana" pitchFamily="34" charset="0"/>
              <a:cs typeface="Verdana" pitchFamily="34" charset="0"/>
            </a:endParaRPr>
          </a:p>
          <a:p>
            <a:pPr marL="0" indent="0">
              <a:buFontTx/>
              <a:buNone/>
            </a:pPr>
            <a:r>
              <a:rPr lang="pl-PL" altLang="pl-PL" sz="1800" smtClean="0">
                <a:latin typeface="Verdana" pitchFamily="34" charset="0"/>
                <a:ea typeface="Verdana" pitchFamily="34" charset="0"/>
                <a:cs typeface="Verdana" pitchFamily="34" charset="0"/>
              </a:rPr>
              <a:t>§39.- §43.  oraz §75  zadania PZE</a:t>
            </a:r>
          </a:p>
          <a:p>
            <a:pPr marL="0" indent="0">
              <a:buFontTx/>
              <a:buNone/>
            </a:pPr>
            <a:endParaRPr lang="pl-PL" altLang="pl-PL" sz="800" smtClean="0">
              <a:latin typeface="Verdana" pitchFamily="34" charset="0"/>
              <a:ea typeface="Verdana" pitchFamily="34" charset="0"/>
              <a:cs typeface="Verdana" pitchFamily="34" charset="0"/>
            </a:endParaRPr>
          </a:p>
          <a:p>
            <a:pPr marL="0" indent="0">
              <a:buFontTx/>
              <a:buNone/>
            </a:pPr>
            <a:r>
              <a:rPr lang="pl-PL" altLang="pl-PL" sz="1800" smtClean="0">
                <a:latin typeface="Verdana" pitchFamily="34" charset="0"/>
                <a:ea typeface="Verdana" pitchFamily="34" charset="0"/>
                <a:cs typeface="Verdana" pitchFamily="34" charset="0"/>
              </a:rPr>
              <a:t>§44.- §53.  organizacja egzaminów ustnych</a:t>
            </a:r>
          </a:p>
          <a:p>
            <a:pPr marL="0" indent="0">
              <a:buFontTx/>
              <a:buNone/>
            </a:pPr>
            <a:endParaRPr lang="pl-PL" altLang="pl-PL" sz="800" smtClean="0">
              <a:latin typeface="Verdana" pitchFamily="34" charset="0"/>
              <a:ea typeface="Verdana" pitchFamily="34" charset="0"/>
              <a:cs typeface="Verdana" pitchFamily="34" charset="0"/>
            </a:endParaRPr>
          </a:p>
          <a:p>
            <a:pPr marL="0" indent="0">
              <a:buFontTx/>
              <a:buNone/>
            </a:pPr>
            <a:r>
              <a:rPr lang="pl-PL" altLang="pl-PL" sz="1800" smtClean="0">
                <a:latin typeface="Verdana" pitchFamily="34" charset="0"/>
                <a:ea typeface="Verdana" pitchFamily="34" charset="0"/>
                <a:cs typeface="Verdana" pitchFamily="34" charset="0"/>
              </a:rPr>
              <a:t>§54.- §70.  organizacja egzaminów pisemnych</a:t>
            </a:r>
          </a:p>
          <a:p>
            <a:pPr marL="0" indent="0">
              <a:buFontTx/>
              <a:buNone/>
            </a:pPr>
            <a:endParaRPr lang="pl-PL" altLang="pl-PL" sz="800" smtClean="0">
              <a:latin typeface="Verdana" pitchFamily="34" charset="0"/>
              <a:ea typeface="Verdana" pitchFamily="34" charset="0"/>
              <a:cs typeface="Verdana" pitchFamily="34" charset="0"/>
            </a:endParaRPr>
          </a:p>
          <a:p>
            <a:pPr marL="0" indent="0">
              <a:buFontTx/>
              <a:buNone/>
            </a:pPr>
            <a:r>
              <a:rPr lang="pl-PL" altLang="pl-PL" sz="1800" smtClean="0">
                <a:latin typeface="Verdana" pitchFamily="34" charset="0"/>
                <a:ea typeface="Verdana" pitchFamily="34" charset="0"/>
                <a:cs typeface="Verdana" pitchFamily="34" charset="0"/>
              </a:rPr>
              <a:t>§71.- §74.  zapisy na świadectwie maturalnym</a:t>
            </a:r>
          </a:p>
          <a:p>
            <a:pPr marL="0" indent="0">
              <a:buFontTx/>
              <a:buNone/>
            </a:pPr>
            <a:endParaRPr lang="pl-PL" altLang="pl-PL" sz="800" smtClean="0">
              <a:latin typeface="Verdana" pitchFamily="34" charset="0"/>
              <a:ea typeface="Verdana" pitchFamily="34" charset="0"/>
              <a:cs typeface="Verdana" pitchFamily="34" charset="0"/>
            </a:endParaRPr>
          </a:p>
          <a:p>
            <a:pPr marL="0" indent="0">
              <a:buFontTx/>
              <a:buNone/>
            </a:pPr>
            <a:r>
              <a:rPr lang="pl-PL" altLang="pl-PL" sz="1800" smtClean="0">
                <a:latin typeface="Verdana" pitchFamily="34" charset="0"/>
                <a:ea typeface="Verdana" pitchFamily="34" charset="0"/>
                <a:cs typeface="Verdana" pitchFamily="34" charset="0"/>
              </a:rPr>
              <a:t>§76.- §77.  archiwizacja </a:t>
            </a:r>
          </a:p>
          <a:p>
            <a:pPr marL="0" indent="0">
              <a:buFontTx/>
              <a:buNone/>
            </a:pPr>
            <a:endParaRPr lang="pl-PL" altLang="pl-PL" sz="800" smtClean="0">
              <a:latin typeface="Verdana" pitchFamily="34" charset="0"/>
              <a:ea typeface="Verdana" pitchFamily="34" charset="0"/>
              <a:cs typeface="Verdana" pitchFamily="34" charset="0"/>
            </a:endParaRPr>
          </a:p>
          <a:p>
            <a:pPr marL="0" indent="0">
              <a:buFontTx/>
              <a:buNone/>
            </a:pPr>
            <a:r>
              <a:rPr lang="pl-PL" altLang="pl-PL" sz="1800" smtClean="0">
                <a:latin typeface="Verdana" pitchFamily="34" charset="0"/>
                <a:ea typeface="Verdana" pitchFamily="34" charset="0"/>
                <a:cs typeface="Verdana" pitchFamily="34" charset="0"/>
              </a:rPr>
              <a:t>§78.           płatności </a:t>
            </a:r>
            <a:endParaRPr lang="pl-PL" altLang="pl-PL" sz="1800" b="1" smtClean="0"/>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Obraz 2"/>
          <p:cNvPicPr>
            <a:picLocks noChangeAspect="1"/>
          </p:cNvPicPr>
          <p:nvPr/>
        </p:nvPicPr>
        <p:blipFill>
          <a:blip r:embed="rId2"/>
          <a:srcRect/>
          <a:stretch>
            <a:fillRect/>
          </a:stretch>
        </p:blipFill>
        <p:spPr bwMode="auto">
          <a:xfrm>
            <a:off x="395288" y="1504950"/>
            <a:ext cx="8424862" cy="4371975"/>
          </a:xfrm>
          <a:prstGeom prst="rect">
            <a:avLst/>
          </a:prstGeom>
          <a:noFill/>
          <a:ln w="9525">
            <a:noFill/>
            <a:miter lim="800000"/>
            <a:headEnd/>
            <a:tailEnd/>
          </a:ln>
        </p:spPr>
      </p:pic>
      <p:sp>
        <p:nvSpPr>
          <p:cNvPr id="10244" name="pole tekstowe 5"/>
          <p:cNvSpPr txBox="1">
            <a:spLocks noChangeArrowheads="1"/>
          </p:cNvSpPr>
          <p:nvPr/>
        </p:nvSpPr>
        <p:spPr bwMode="auto">
          <a:xfrm>
            <a:off x="247650" y="333375"/>
            <a:ext cx="872013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pl-PL" altLang="pl-PL" sz="24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Kodeks Pracy</a:t>
            </a:r>
            <a:br>
              <a:rPr lang="pl-PL" altLang="pl-PL" sz="24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br>
            <a:r>
              <a:rPr lang="pl-PL" altLang="pl-PL" sz="2400" dirty="0" smtClean="0">
                <a:latin typeface="Verdana" panose="020B0604030504040204" pitchFamily="34" charset="0"/>
                <a:ea typeface="Verdana" panose="020B0604030504040204" pitchFamily="34" charset="0"/>
                <a:cs typeface="Verdana" panose="020B0604030504040204" pitchFamily="34" charset="0"/>
              </a:rPr>
              <a:t>na podst. </a:t>
            </a:r>
            <a:r>
              <a:rPr lang="pl-PL" sz="2400" dirty="0" smtClean="0">
                <a:latin typeface="Verdana" panose="020B0604030504040204" pitchFamily="34" charset="0"/>
                <a:ea typeface="Verdana" panose="020B0604030504040204" pitchFamily="34" charset="0"/>
              </a:rPr>
              <a:t>Dz</a:t>
            </a:r>
            <a:r>
              <a:rPr lang="pl-PL" sz="2400" dirty="0">
                <a:latin typeface="Verdana" panose="020B0604030504040204" pitchFamily="34" charset="0"/>
                <a:ea typeface="Verdana" panose="020B0604030504040204" pitchFamily="34" charset="0"/>
              </a:rPr>
              <a:t>. U. z 2019 r. poz. 1040, 1043, </a:t>
            </a:r>
            <a:r>
              <a:rPr lang="pl-PL" sz="2400" dirty="0" smtClean="0">
                <a:latin typeface="Verdana" panose="020B0604030504040204" pitchFamily="34" charset="0"/>
                <a:ea typeface="Verdana" panose="020B0604030504040204" pitchFamily="34" charset="0"/>
              </a:rPr>
              <a:t>1495</a:t>
            </a:r>
            <a:endParaRPr lang="pl-PL" altLang="pl-PL" sz="24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Obraz 1"/>
          <p:cNvPicPr>
            <a:picLocks noChangeAspect="1"/>
          </p:cNvPicPr>
          <p:nvPr/>
        </p:nvPicPr>
        <p:blipFill>
          <a:blip r:embed="rId3"/>
          <a:srcRect/>
          <a:stretch>
            <a:fillRect/>
          </a:stretch>
        </p:blipFill>
        <p:spPr bwMode="auto">
          <a:xfrm>
            <a:off x="1033463" y="2492375"/>
            <a:ext cx="7077075" cy="2127250"/>
          </a:xfrm>
          <a:prstGeom prst="rect">
            <a:avLst/>
          </a:prstGeom>
          <a:noFill/>
          <a:ln w="9525">
            <a:noFill/>
            <a:miter lim="800000"/>
            <a:headEnd/>
            <a:tailEnd/>
          </a:ln>
        </p:spPr>
      </p:pic>
      <p:sp>
        <p:nvSpPr>
          <p:cNvPr id="11268" name="pole tekstowe 3"/>
          <p:cNvSpPr txBox="1">
            <a:spLocks noChangeArrowheads="1"/>
          </p:cNvSpPr>
          <p:nvPr/>
        </p:nvSpPr>
        <p:spPr bwMode="auto">
          <a:xfrm>
            <a:off x="684213" y="692150"/>
            <a:ext cx="72009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pl-PL" altLang="pl-PL" sz="24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Kodeks Karny, </a:t>
            </a:r>
            <a:br>
              <a:rPr lang="pl-PL" altLang="pl-PL" sz="24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br>
            <a:r>
              <a:rPr lang="pl-PL" altLang="pl-PL" sz="2400" dirty="0" smtClean="0">
                <a:latin typeface="Verdana" panose="020B0604030504040204" pitchFamily="34" charset="0"/>
                <a:ea typeface="Verdana" panose="020B0604030504040204" pitchFamily="34" charset="0"/>
                <a:cs typeface="Verdana" panose="020B0604030504040204" pitchFamily="34" charset="0"/>
              </a:rPr>
              <a:t>na podstawie </a:t>
            </a:r>
            <a:r>
              <a:rPr lang="pl-PL" sz="2400" dirty="0">
                <a:latin typeface="Verdana" panose="020B0604030504040204" pitchFamily="34" charset="0"/>
                <a:ea typeface="Verdana" panose="020B0604030504040204" pitchFamily="34" charset="0"/>
              </a:rPr>
              <a:t>Dz. U. z 2019 r. poz. 1950, 2128, z 2020 r. poz. 568.</a:t>
            </a:r>
            <a:r>
              <a:rPr lang="pl-PL" dirty="0"/>
              <a:t> </a:t>
            </a:r>
            <a:endParaRPr lang="pl-PL" altLang="pl-PL" sz="24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Obraz 3"/>
          <p:cNvPicPr>
            <a:picLocks noChangeAspect="1"/>
          </p:cNvPicPr>
          <p:nvPr/>
        </p:nvPicPr>
        <p:blipFill>
          <a:blip r:embed="rId2"/>
          <a:srcRect/>
          <a:stretch>
            <a:fillRect/>
          </a:stretch>
        </p:blipFill>
        <p:spPr bwMode="auto">
          <a:xfrm>
            <a:off x="0" y="1700213"/>
            <a:ext cx="9144000" cy="4465637"/>
          </a:xfrm>
          <a:prstGeom prst="rect">
            <a:avLst/>
          </a:prstGeom>
          <a:noFill/>
          <a:ln w="9525">
            <a:noFill/>
            <a:miter lim="800000"/>
            <a:headEnd/>
            <a:tailEnd/>
          </a:ln>
        </p:spPr>
      </p:pic>
      <p:sp>
        <p:nvSpPr>
          <p:cNvPr id="22531" name="pole tekstowe 4"/>
          <p:cNvSpPr txBox="1">
            <a:spLocks noChangeArrowheads="1"/>
          </p:cNvSpPr>
          <p:nvPr/>
        </p:nvSpPr>
        <p:spPr bwMode="auto">
          <a:xfrm>
            <a:off x="0" y="404813"/>
            <a:ext cx="9144000" cy="800100"/>
          </a:xfrm>
          <a:prstGeom prst="rect">
            <a:avLst/>
          </a:prstGeom>
          <a:noFill/>
          <a:ln w="9525">
            <a:noFill/>
            <a:miter lim="800000"/>
            <a:headEnd/>
            <a:tailEnd/>
          </a:ln>
        </p:spPr>
        <p:txBody>
          <a:bodyPr>
            <a:spAutoFit/>
          </a:bodyPr>
          <a:lstStyle/>
          <a:p>
            <a:pPr algn="ctr"/>
            <a:r>
              <a:rPr lang="pl-PL" altLang="pl-PL" sz="2200">
                <a:solidFill>
                  <a:srgbClr val="00664D"/>
                </a:solidFill>
                <a:latin typeface="Verdana" pitchFamily="34" charset="0"/>
                <a:ea typeface="Verdana" pitchFamily="34" charset="0"/>
                <a:cs typeface="Verdana" pitchFamily="34" charset="0"/>
              </a:rPr>
              <a:t>Karta Nauczyciela </a:t>
            </a:r>
            <a:r>
              <a:rPr lang="pl-PL" altLang="pl-PL" sz="2400">
                <a:latin typeface="Verdana" pitchFamily="34" charset="0"/>
                <a:ea typeface="Verdana" pitchFamily="34" charset="0"/>
                <a:cs typeface="Verdana" pitchFamily="34" charset="0"/>
              </a:rPr>
              <a:t>Dz.U. z 2019 r. poz. 2215  </a:t>
            </a:r>
          </a:p>
          <a:p>
            <a:pPr algn="ctr"/>
            <a:endParaRPr lang="pl-PL" altLang="pl-PL" sz="2200">
              <a:solidFill>
                <a:srgbClr val="00664D"/>
              </a:solidFill>
              <a:latin typeface="Verdana" pitchFamily="34" charset="0"/>
              <a:ea typeface="Verdana" pitchFamily="34" charset="0"/>
              <a:cs typeface="Verdana" pitchFamily="34" charset="0"/>
            </a:endParaRP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pole tekstowe 4"/>
          <p:cNvSpPr txBox="1">
            <a:spLocks noChangeArrowheads="1"/>
          </p:cNvSpPr>
          <p:nvPr/>
        </p:nvSpPr>
        <p:spPr bwMode="auto">
          <a:xfrm>
            <a:off x="250825" y="765175"/>
            <a:ext cx="8569325"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pl-PL" altLang="pl-PL" sz="24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Ustawa o ochronie danych osobowych </a:t>
            </a:r>
            <a:br>
              <a:rPr lang="pl-PL" altLang="pl-PL" sz="2400" dirty="0" smtClean="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br>
            <a:r>
              <a:rPr lang="pl-PL" altLang="pl-PL" sz="2400"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Dz</a:t>
            </a:r>
            <a:r>
              <a:rPr lang="pl-PL" altLang="pl-PL" sz="240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U. </a:t>
            </a:r>
            <a:r>
              <a:rPr lang="pl-PL" altLang="pl-PL" sz="2400" dirty="0" smtClean="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 z </a:t>
            </a:r>
            <a:r>
              <a:rPr lang="pl-PL" sz="2400" dirty="0" smtClean="0">
                <a:solidFill>
                  <a:schemeClr val="accent6">
                    <a:lumMod val="50000"/>
                  </a:schemeClr>
                </a:solidFill>
                <a:latin typeface="Verdana" panose="020B0604030504040204" pitchFamily="34" charset="0"/>
                <a:ea typeface="Verdana" panose="020B0604030504040204" pitchFamily="34" charset="0"/>
              </a:rPr>
              <a:t>2018 </a:t>
            </a:r>
            <a:r>
              <a:rPr lang="pl-PL" sz="2400" dirty="0">
                <a:solidFill>
                  <a:schemeClr val="accent6">
                    <a:lumMod val="50000"/>
                  </a:schemeClr>
                </a:solidFill>
                <a:latin typeface="Verdana" panose="020B0604030504040204" pitchFamily="34" charset="0"/>
                <a:ea typeface="Verdana" panose="020B0604030504040204" pitchFamily="34" charset="0"/>
              </a:rPr>
              <a:t>r. </a:t>
            </a:r>
            <a:r>
              <a:rPr lang="pl-PL" sz="2400" dirty="0" smtClean="0">
                <a:solidFill>
                  <a:schemeClr val="accent6">
                    <a:lumMod val="50000"/>
                  </a:schemeClr>
                </a:solidFill>
                <a:latin typeface="Verdana" panose="020B0604030504040204" pitchFamily="34" charset="0"/>
                <a:ea typeface="Verdana" panose="020B0604030504040204" pitchFamily="34" charset="0"/>
              </a:rPr>
              <a:t>poz</a:t>
            </a:r>
            <a:r>
              <a:rPr lang="pl-PL" sz="2400" dirty="0">
                <a:solidFill>
                  <a:schemeClr val="accent6">
                    <a:lumMod val="50000"/>
                  </a:schemeClr>
                </a:solidFill>
                <a:latin typeface="Verdana" panose="020B0604030504040204" pitchFamily="34" charset="0"/>
                <a:ea typeface="Verdana" panose="020B0604030504040204" pitchFamily="34" charset="0"/>
              </a:rPr>
              <a:t>. 1000</a:t>
            </a:r>
            <a:r>
              <a:rPr lang="pl-PL" sz="2400" dirty="0">
                <a:solidFill>
                  <a:srgbClr val="002060"/>
                </a:solidFill>
                <a:latin typeface="Verdana" panose="020B0604030504040204" pitchFamily="34" charset="0"/>
                <a:ea typeface="Verdana" panose="020B0604030504040204" pitchFamily="34" charset="0"/>
              </a:rPr>
              <a:t> </a:t>
            </a:r>
            <a:endParaRPr lang="pl-PL" altLang="pl-PL"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1507" name="Prostokąt 2"/>
          <p:cNvSpPr>
            <a:spLocks noChangeArrowheads="1"/>
          </p:cNvSpPr>
          <p:nvPr/>
        </p:nvSpPr>
        <p:spPr bwMode="auto">
          <a:xfrm>
            <a:off x="71438" y="2420938"/>
            <a:ext cx="8928100" cy="304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pl-PL" altLang="pl-PL" sz="1600" dirty="0" smtClean="0">
                <a:solidFill>
                  <a:schemeClr val="accent6">
                    <a:lumMod val="50000"/>
                  </a:schemeClr>
                </a:solidFill>
                <a:latin typeface="Arial" panose="020B0604020202020204" pitchFamily="34" charset="0"/>
              </a:rPr>
              <a:t>Art. 107.</a:t>
            </a:r>
          </a:p>
          <a:p>
            <a:pPr>
              <a:spcBef>
                <a:spcPct val="0"/>
              </a:spcBef>
              <a:buFontTx/>
              <a:buNone/>
              <a:defRPr/>
            </a:pPr>
            <a:endParaRPr lang="pl-PL" altLang="pl-PL" sz="1600" dirty="0" smtClean="0">
              <a:solidFill>
                <a:schemeClr val="accent6">
                  <a:lumMod val="50000"/>
                </a:schemeClr>
              </a:solidFill>
              <a:latin typeface="Arial" panose="020B0604020202020204" pitchFamily="34" charset="0"/>
            </a:endParaRPr>
          </a:p>
          <a:p>
            <a:pPr>
              <a:spcBef>
                <a:spcPct val="0"/>
              </a:spcBef>
              <a:buFontTx/>
              <a:buNone/>
              <a:defRPr/>
            </a:pPr>
            <a:r>
              <a:rPr lang="pl-PL" altLang="pl-PL" sz="1600" dirty="0" smtClean="0">
                <a:solidFill>
                  <a:schemeClr val="accent6">
                    <a:lumMod val="50000"/>
                  </a:schemeClr>
                </a:solidFill>
                <a:latin typeface="Arial" panose="020B0604020202020204" pitchFamily="34" charset="0"/>
              </a:rPr>
              <a:t>1. Kto przetwarza dane osobowe, choć ich przetwarzanie nie jest dopuszczalne albo do ich przetwarzania nie jest uprawniony, podlega grzywnie, karze ograniczenia wolności albo pozbawienia wolności do lat dwóch.</a:t>
            </a:r>
          </a:p>
          <a:p>
            <a:pPr>
              <a:spcBef>
                <a:spcPct val="0"/>
              </a:spcBef>
              <a:buFontTx/>
              <a:buNone/>
              <a:defRPr/>
            </a:pPr>
            <a:endParaRPr lang="pl-PL" altLang="pl-PL" sz="1600" dirty="0" smtClean="0">
              <a:solidFill>
                <a:schemeClr val="accent6">
                  <a:lumMod val="50000"/>
                </a:schemeClr>
              </a:solidFill>
              <a:latin typeface="Arial" panose="020B0604020202020204" pitchFamily="34" charset="0"/>
            </a:endParaRPr>
          </a:p>
          <a:p>
            <a:pPr>
              <a:spcBef>
                <a:spcPct val="0"/>
              </a:spcBef>
              <a:buFontTx/>
              <a:buNone/>
              <a:defRPr/>
            </a:pPr>
            <a:r>
              <a:rPr lang="pl-PL" altLang="pl-PL" sz="1600" dirty="0" smtClean="0">
                <a:solidFill>
                  <a:schemeClr val="accent6">
                    <a:lumMod val="50000"/>
                  </a:schemeClr>
                </a:solidFill>
                <a:latin typeface="Arial" panose="020B0604020202020204" pitchFamily="34" charset="0"/>
              </a:rPr>
              <a:t>2. Jeżeli czyn określony w ust. 1 dotyczy danych ujawniających pochodzenie rasowe lub etniczne, poglądy polityczne, przekonania religijne lub światopoglądowe, przynależność do związków zawodowych, danych genetycznych, danych biometrycznych przetwarzanych w celu jednoznacznego zidentyfikowania osoby fizycznej, danych dotyczących zdrowia, seksualności lub orientacji seksualnej, podlega grzywnie, karze ograniczenia wolności albo pozbawienia wolności do lat trzech</a:t>
            </a: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0"/>
            <a:ext cx="7772400" cy="869950"/>
          </a:xfrm>
        </p:spPr>
        <p:txBody>
          <a:bodyPr/>
          <a:lstStyle/>
          <a:p>
            <a:pPr eaLnBrk="1" hangingPunct="1">
              <a:defRPr/>
            </a:pPr>
            <a:r>
              <a:rPr lang="pl-PL" altLang="pl-PL" sz="2400" b="1" dirty="0" smtClean="0">
                <a:solidFill>
                  <a:schemeClr val="accent1">
                    <a:lumMod val="50000"/>
                  </a:schemeClr>
                </a:solidFill>
                <a:latin typeface="Verdana" panose="020B0604030504040204" pitchFamily="34" charset="0"/>
              </a:rPr>
              <a:t>Informacje o egzaminie maturalnym</a:t>
            </a:r>
          </a:p>
        </p:txBody>
      </p:sp>
      <p:sp>
        <p:nvSpPr>
          <p:cNvPr id="15363" name="Rectangle 3"/>
          <p:cNvSpPr>
            <a:spLocks noGrp="1" noChangeArrowheads="1"/>
          </p:cNvSpPr>
          <p:nvPr>
            <p:ph type="body" idx="1"/>
          </p:nvPr>
        </p:nvSpPr>
        <p:spPr>
          <a:xfrm>
            <a:off x="539750" y="765175"/>
            <a:ext cx="8229600" cy="5740400"/>
          </a:xfrm>
        </p:spPr>
        <p:txBody>
          <a:bodyPr/>
          <a:lstStyle/>
          <a:p>
            <a:pPr eaLnBrk="1" hangingPunct="1">
              <a:lnSpc>
                <a:spcPct val="90000"/>
              </a:lnSpc>
              <a:buFont typeface="SPSS Marker Set" pitchFamily="2" charset="2"/>
              <a:buChar char="í"/>
              <a:defRPr/>
            </a:pPr>
            <a:r>
              <a:rPr lang="pl-PL" altLang="pl-PL" sz="1900" b="1" dirty="0" smtClean="0">
                <a:solidFill>
                  <a:schemeClr val="accent6">
                    <a:lumMod val="50000"/>
                  </a:schemeClr>
                </a:solidFill>
                <a:latin typeface="Verdana" panose="020B0604030504040204" pitchFamily="34" charset="0"/>
              </a:rPr>
              <a:t>ZN powinien zapoznać się zasadami przeprowadzania egzaminu maturalnego, a w szczególności z:</a:t>
            </a:r>
          </a:p>
          <a:p>
            <a:pPr eaLnBrk="1" hangingPunct="1">
              <a:lnSpc>
                <a:spcPct val="90000"/>
              </a:lnSpc>
              <a:buFont typeface="SPSS Marker Set" pitchFamily="2" charset="2"/>
              <a:buChar char="í"/>
              <a:defRPr/>
            </a:pPr>
            <a:endParaRPr lang="pl-PL" altLang="pl-PL" sz="1900" b="1" dirty="0" smtClean="0">
              <a:solidFill>
                <a:schemeClr val="accent6">
                  <a:lumMod val="50000"/>
                </a:schemeClr>
              </a:solidFill>
              <a:latin typeface="Verdana" panose="020B0604030504040204" pitchFamily="34" charset="0"/>
            </a:endParaRPr>
          </a:p>
          <a:p>
            <a:pPr eaLnBrk="1" hangingPunct="1">
              <a:lnSpc>
                <a:spcPct val="90000"/>
              </a:lnSpc>
              <a:buFontTx/>
              <a:buChar char="-"/>
              <a:defRPr/>
            </a:pPr>
            <a:r>
              <a:rPr lang="pl-PL" altLang="pl-PL" sz="1900" b="1" dirty="0" smtClean="0">
                <a:solidFill>
                  <a:schemeClr val="accent6">
                    <a:lumMod val="50000"/>
                  </a:schemeClr>
                </a:solidFill>
                <a:latin typeface="Verdana" panose="020B0604030504040204" pitchFamily="34" charset="0"/>
              </a:rPr>
              <a:t>Informacją o sposobie organizacji i przeprowadzenia egzaminu maturalnego obowiązującą w roku szkolnym  </a:t>
            </a:r>
            <a:r>
              <a:rPr lang="pl-PL" altLang="pl-PL" sz="1900" b="1" dirty="0" smtClean="0">
                <a:solidFill>
                  <a:srgbClr val="FF0000"/>
                </a:solidFill>
                <a:latin typeface="Verdana" panose="020B0604030504040204" pitchFamily="34" charset="0"/>
              </a:rPr>
              <a:t>2019/2020:</a:t>
            </a:r>
          </a:p>
          <a:p>
            <a:pPr eaLnBrk="1" hangingPunct="1">
              <a:lnSpc>
                <a:spcPct val="90000"/>
              </a:lnSpc>
              <a:buFontTx/>
              <a:buChar char="-"/>
              <a:defRPr/>
            </a:pPr>
            <a:endParaRPr lang="pl-PL" altLang="pl-PL" sz="1900" b="1" dirty="0" smtClean="0">
              <a:solidFill>
                <a:srgbClr val="FF0000"/>
              </a:solidFill>
              <a:latin typeface="Verdana" panose="020B0604030504040204" pitchFamily="34" charset="0"/>
            </a:endParaRPr>
          </a:p>
          <a:p>
            <a:pPr eaLnBrk="1" hangingPunct="1">
              <a:lnSpc>
                <a:spcPct val="90000"/>
              </a:lnSpc>
              <a:buFontTx/>
              <a:buChar char="-"/>
              <a:defRPr/>
            </a:pPr>
            <a:r>
              <a:rPr lang="pl-PL" altLang="pl-PL" sz="1900" b="1" dirty="0" smtClean="0">
                <a:solidFill>
                  <a:srgbClr val="FF0000"/>
                </a:solidFill>
                <a:latin typeface="Verdana" panose="020B0604030504040204" pitchFamily="34" charset="0"/>
              </a:rPr>
              <a:t>s.61 – praca ZN</a:t>
            </a:r>
          </a:p>
          <a:p>
            <a:pPr eaLnBrk="1" hangingPunct="1">
              <a:lnSpc>
                <a:spcPct val="90000"/>
              </a:lnSpc>
              <a:buFontTx/>
              <a:buChar char="-"/>
              <a:defRPr/>
            </a:pPr>
            <a:r>
              <a:rPr lang="pl-PL" altLang="pl-PL" sz="1900" b="1" dirty="0" smtClean="0">
                <a:solidFill>
                  <a:srgbClr val="FF0000"/>
                </a:solidFill>
                <a:latin typeface="Verdana" panose="020B0604030504040204" pitchFamily="34" charset="0"/>
              </a:rPr>
              <a:t>s.71 </a:t>
            </a:r>
            <a:r>
              <a:rPr lang="pl-PL" altLang="pl-PL" sz="1900" b="1" dirty="0">
                <a:solidFill>
                  <a:srgbClr val="FF0000"/>
                </a:solidFill>
                <a:latin typeface="Verdana" panose="020B0604030504040204" pitchFamily="34" charset="0"/>
              </a:rPr>
              <a:t>– </a:t>
            </a:r>
            <a:r>
              <a:rPr lang="pl-PL" altLang="pl-PL" sz="1900" b="1" dirty="0" smtClean="0">
                <a:solidFill>
                  <a:srgbClr val="FF0000"/>
                </a:solidFill>
                <a:latin typeface="Verdana" panose="020B0604030504040204" pitchFamily="34" charset="0"/>
              </a:rPr>
              <a:t>organizacja egzaminu z informatyki</a:t>
            </a:r>
          </a:p>
          <a:p>
            <a:pPr eaLnBrk="1" hangingPunct="1">
              <a:lnSpc>
                <a:spcPct val="90000"/>
              </a:lnSpc>
              <a:buFontTx/>
              <a:buChar char="-"/>
              <a:defRPr/>
            </a:pPr>
            <a:r>
              <a:rPr lang="pl-PL" altLang="pl-PL" sz="1900" b="1" dirty="0" smtClean="0">
                <a:solidFill>
                  <a:srgbClr val="FF0000"/>
                </a:solidFill>
                <a:latin typeface="Verdana" panose="020B0604030504040204" pitchFamily="34" charset="0"/>
              </a:rPr>
              <a:t>s.75 </a:t>
            </a:r>
            <a:r>
              <a:rPr lang="pl-PL" altLang="pl-PL" sz="1900" b="1" dirty="0">
                <a:solidFill>
                  <a:srgbClr val="FF0000"/>
                </a:solidFill>
                <a:latin typeface="Verdana" panose="020B0604030504040204" pitchFamily="34" charset="0"/>
              </a:rPr>
              <a:t>– </a:t>
            </a:r>
            <a:r>
              <a:rPr lang="pl-PL" altLang="pl-PL" sz="1900" b="1" dirty="0" smtClean="0">
                <a:solidFill>
                  <a:srgbClr val="FF0000"/>
                </a:solidFill>
                <a:latin typeface="Verdana" panose="020B0604030504040204" pitchFamily="34" charset="0"/>
              </a:rPr>
              <a:t>sytuacje </a:t>
            </a:r>
            <a:r>
              <a:rPr lang="pl-PL" altLang="pl-PL" sz="1900" b="1" dirty="0">
                <a:solidFill>
                  <a:srgbClr val="FF0000"/>
                </a:solidFill>
                <a:latin typeface="Verdana" panose="020B0604030504040204" pitchFamily="34" charset="0"/>
              </a:rPr>
              <a:t>szczególne w trakcie egzaminu maturalnego </a:t>
            </a:r>
            <a:endParaRPr lang="pl-PL" altLang="pl-PL" sz="1900" b="1" dirty="0" smtClean="0">
              <a:solidFill>
                <a:srgbClr val="FF0000"/>
              </a:solidFill>
              <a:latin typeface="Verdana" panose="020B0604030504040204" pitchFamily="34" charset="0"/>
            </a:endParaRPr>
          </a:p>
          <a:p>
            <a:pPr marL="0" indent="0" eaLnBrk="1" hangingPunct="1">
              <a:lnSpc>
                <a:spcPct val="90000"/>
              </a:lnSpc>
              <a:buFontTx/>
              <a:buNone/>
              <a:defRPr/>
            </a:pPr>
            <a:endParaRPr lang="pl-PL" altLang="pl-PL" sz="1900" b="1" dirty="0" smtClean="0">
              <a:solidFill>
                <a:schemeClr val="accent6">
                  <a:lumMod val="50000"/>
                </a:schemeClr>
              </a:solidFill>
              <a:latin typeface="Verdana" panose="020B0604030504040204" pitchFamily="34" charset="0"/>
            </a:endParaRPr>
          </a:p>
          <a:p>
            <a:pPr eaLnBrk="1" hangingPunct="1">
              <a:lnSpc>
                <a:spcPct val="90000"/>
              </a:lnSpc>
              <a:buFontTx/>
              <a:buChar char="-"/>
              <a:defRPr/>
            </a:pPr>
            <a:r>
              <a:rPr lang="pl-PL" altLang="pl-PL" sz="1900" b="1" dirty="0" smtClean="0">
                <a:solidFill>
                  <a:schemeClr val="accent6">
                    <a:lumMod val="50000"/>
                  </a:schemeClr>
                </a:solidFill>
                <a:latin typeface="Verdana" panose="020B0604030504040204" pitchFamily="34" charset="0"/>
              </a:rPr>
              <a:t>Wytycznymi dotyczącymi przeprowadzania egzaminów w 2020 r.</a:t>
            </a:r>
          </a:p>
          <a:p>
            <a:pPr eaLnBrk="1" hangingPunct="1">
              <a:lnSpc>
                <a:spcPct val="90000"/>
              </a:lnSpc>
              <a:buFontTx/>
              <a:buChar char="-"/>
              <a:defRPr/>
            </a:pPr>
            <a:endParaRPr lang="pl-PL" altLang="pl-PL" sz="1900" b="1" dirty="0" smtClean="0">
              <a:solidFill>
                <a:schemeClr val="accent6">
                  <a:lumMod val="50000"/>
                </a:schemeClr>
              </a:solidFill>
              <a:latin typeface="Verdana" panose="020B0604030504040204" pitchFamily="34" charset="0"/>
            </a:endParaRPr>
          </a:p>
          <a:p>
            <a:pPr eaLnBrk="1" hangingPunct="1">
              <a:lnSpc>
                <a:spcPct val="90000"/>
              </a:lnSpc>
              <a:buFontTx/>
              <a:buChar char="-"/>
              <a:defRPr/>
            </a:pPr>
            <a:r>
              <a:rPr lang="pl-PL" altLang="pl-PL" sz="1900" b="1" dirty="0" smtClean="0">
                <a:solidFill>
                  <a:schemeClr val="accent6">
                    <a:lumMod val="50000"/>
                  </a:schemeClr>
                </a:solidFill>
                <a:latin typeface="Verdana" panose="020B0604030504040204" pitchFamily="34" charset="0"/>
              </a:rPr>
              <a:t>Instrukcjami OKE (broszura, strona internetowa OKE)</a:t>
            </a:r>
          </a:p>
          <a:p>
            <a:pPr eaLnBrk="1" hangingPunct="1">
              <a:lnSpc>
                <a:spcPct val="90000"/>
              </a:lnSpc>
              <a:buFontTx/>
              <a:buChar char="-"/>
              <a:defRPr/>
            </a:pPr>
            <a:endParaRPr lang="pl-PL" altLang="pl-PL" sz="1900" b="1" dirty="0" smtClean="0">
              <a:solidFill>
                <a:schemeClr val="accent6">
                  <a:lumMod val="50000"/>
                </a:schemeClr>
              </a:solidFill>
              <a:latin typeface="Verdana" panose="020B0604030504040204" pitchFamily="34" charset="0"/>
            </a:endParaRPr>
          </a:p>
          <a:p>
            <a:pPr eaLnBrk="1" hangingPunct="1">
              <a:lnSpc>
                <a:spcPct val="90000"/>
              </a:lnSpc>
              <a:buFontTx/>
              <a:buChar char="-"/>
              <a:defRPr/>
            </a:pPr>
            <a:r>
              <a:rPr lang="pl-PL" altLang="pl-PL" sz="1900" b="1" dirty="0" smtClean="0">
                <a:solidFill>
                  <a:schemeClr val="accent6">
                    <a:lumMod val="50000"/>
                  </a:schemeClr>
                </a:solidFill>
                <a:latin typeface="Verdana" panose="020B0604030504040204" pitchFamily="34" charset="0"/>
              </a:rPr>
              <a:t>Komunikatami dyrektora CKE (strona internetowa OKE </a:t>
            </a:r>
            <a:br>
              <a:rPr lang="pl-PL" altLang="pl-PL" sz="1900" b="1" dirty="0" smtClean="0">
                <a:solidFill>
                  <a:schemeClr val="accent6">
                    <a:lumMod val="50000"/>
                  </a:schemeClr>
                </a:solidFill>
                <a:latin typeface="Verdana" panose="020B0604030504040204" pitchFamily="34" charset="0"/>
              </a:rPr>
            </a:br>
            <a:r>
              <a:rPr lang="pl-PL" altLang="pl-PL" sz="1900" b="1" dirty="0" smtClean="0">
                <a:solidFill>
                  <a:schemeClr val="accent6">
                    <a:lumMod val="50000"/>
                  </a:schemeClr>
                </a:solidFill>
                <a:latin typeface="Verdana" panose="020B0604030504040204" pitchFamily="34" charset="0"/>
              </a:rPr>
              <a:t>i CKE)</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20638" y="261938"/>
            <a:ext cx="9099550" cy="927100"/>
          </a:xfrm>
          <a:prstGeom prst="rect">
            <a:avLst/>
          </a:prstGeom>
          <a:noFill/>
          <a:ln>
            <a:solidFill>
              <a:schemeClr val="bg1"/>
            </a:solidFill>
          </a:ln>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eaLnBrk="1" hangingPunct="1">
              <a:spcBef>
                <a:spcPct val="50000"/>
              </a:spcBef>
              <a:defRPr/>
            </a:pPr>
            <a:r>
              <a:rPr lang="pl-PL" altLang="pl-PL" sz="2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Informacja o sposobie organizacji i przeprowadzania </a:t>
            </a:r>
            <a:br>
              <a:rPr lang="pl-PL" altLang="pl-PL" sz="2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br>
            <a:r>
              <a:rPr lang="pl-PL" altLang="pl-PL" sz="2000" dirty="0" smtClean="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rPr>
              <a:t>egzaminu maturalnego</a:t>
            </a:r>
            <a:endParaRPr lang="pl-PL" altLang="pl-PL" sz="2000" dirty="0">
              <a:solidFill>
                <a:schemeClr val="bg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27651" name="Obraz 2"/>
          <p:cNvPicPr>
            <a:picLocks noChangeAspect="1"/>
          </p:cNvPicPr>
          <p:nvPr/>
        </p:nvPicPr>
        <p:blipFill>
          <a:blip r:embed="rId2"/>
          <a:srcRect/>
          <a:stretch>
            <a:fillRect/>
          </a:stretch>
        </p:blipFill>
        <p:spPr bwMode="auto">
          <a:xfrm>
            <a:off x="20638" y="912813"/>
            <a:ext cx="6049962" cy="2736850"/>
          </a:xfrm>
          <a:prstGeom prst="rect">
            <a:avLst/>
          </a:prstGeom>
          <a:noFill/>
          <a:ln w="9525">
            <a:noFill/>
            <a:miter lim="800000"/>
            <a:headEnd/>
            <a:tailEnd/>
          </a:ln>
        </p:spPr>
      </p:pic>
      <p:pic>
        <p:nvPicPr>
          <p:cNvPr id="27652" name="Obraz 4"/>
          <p:cNvPicPr>
            <a:picLocks noChangeAspect="1"/>
          </p:cNvPicPr>
          <p:nvPr/>
        </p:nvPicPr>
        <p:blipFill>
          <a:blip r:embed="rId3"/>
          <a:srcRect/>
          <a:stretch>
            <a:fillRect/>
          </a:stretch>
        </p:blipFill>
        <p:spPr bwMode="auto">
          <a:xfrm>
            <a:off x="4117975" y="3644900"/>
            <a:ext cx="5045075" cy="32131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0"/>
            <a:ext cx="8375650" cy="838200"/>
          </a:xfrm>
        </p:spPr>
        <p:txBody>
          <a:bodyPr/>
          <a:lstStyle/>
          <a:p>
            <a:pPr eaLnBrk="1" hangingPunct="1">
              <a:defRPr/>
            </a:pPr>
            <a:r>
              <a:rPr lang="pl-PL" altLang="pl-PL" sz="2000" b="1" dirty="0" smtClean="0">
                <a:solidFill>
                  <a:schemeClr val="accent1">
                    <a:lumMod val="50000"/>
                  </a:schemeClr>
                </a:solidFill>
                <a:latin typeface="Verdana" panose="020B0604030504040204" pitchFamily="34" charset="0"/>
              </a:rPr>
              <a:t>Informacje o egzaminie maturalnym </a:t>
            </a:r>
            <a:br>
              <a:rPr lang="pl-PL" altLang="pl-PL" sz="2000" b="1" dirty="0" smtClean="0">
                <a:solidFill>
                  <a:schemeClr val="accent1">
                    <a:lumMod val="50000"/>
                  </a:schemeClr>
                </a:solidFill>
                <a:latin typeface="Verdana" panose="020B0604030504040204" pitchFamily="34" charset="0"/>
              </a:rPr>
            </a:br>
            <a:r>
              <a:rPr lang="pl-PL" altLang="pl-PL" sz="2000" b="1" dirty="0" smtClean="0">
                <a:solidFill>
                  <a:schemeClr val="accent1">
                    <a:lumMod val="50000"/>
                  </a:schemeClr>
                </a:solidFill>
                <a:latin typeface="Verdana" panose="020B0604030504040204" pitchFamily="34" charset="0"/>
              </a:rPr>
              <a:t>dla uczniów o specjalnych potrzebach edukacyjnych</a:t>
            </a:r>
          </a:p>
        </p:txBody>
      </p:sp>
      <p:sp>
        <p:nvSpPr>
          <p:cNvPr id="17411" name="Rectangle 3"/>
          <p:cNvSpPr>
            <a:spLocks noGrp="1" noChangeArrowheads="1"/>
          </p:cNvSpPr>
          <p:nvPr>
            <p:ph type="body" idx="1"/>
          </p:nvPr>
        </p:nvSpPr>
        <p:spPr>
          <a:xfrm>
            <a:off x="304800" y="1295400"/>
            <a:ext cx="8534400" cy="4953000"/>
          </a:xfrm>
        </p:spPr>
        <p:txBody>
          <a:bodyPr/>
          <a:lstStyle/>
          <a:p>
            <a:pPr eaLnBrk="1" hangingPunct="1">
              <a:lnSpc>
                <a:spcPct val="90000"/>
              </a:lnSpc>
              <a:buFontTx/>
              <a:buNone/>
              <a:defRPr/>
            </a:pPr>
            <a:r>
              <a:rPr lang="pl-PL" altLang="pl-PL" sz="2400" b="1" i="1" dirty="0" smtClean="0"/>
              <a:t> </a:t>
            </a:r>
            <a:r>
              <a:rPr lang="pl-PL" altLang="pl-PL" sz="2000" b="1" dirty="0" smtClean="0">
                <a:solidFill>
                  <a:schemeClr val="accent6">
                    <a:lumMod val="50000"/>
                  </a:schemeClr>
                </a:solidFill>
                <a:sym typeface="SPSS Marker Set" pitchFamily="2" charset="2"/>
              </a:rPr>
              <a:t></a:t>
            </a:r>
            <a:r>
              <a:rPr lang="pl-PL" altLang="pl-PL" sz="2000" b="1" i="1" dirty="0" smtClean="0">
                <a:solidFill>
                  <a:schemeClr val="accent6">
                    <a:lumMod val="50000"/>
                  </a:schemeClr>
                </a:solidFill>
              </a:rPr>
              <a:t> </a:t>
            </a:r>
            <a:r>
              <a:rPr lang="pl-PL" altLang="pl-PL" sz="2000" b="1" dirty="0" smtClean="0">
                <a:solidFill>
                  <a:schemeClr val="accent6">
                    <a:lumMod val="75000"/>
                  </a:schemeClr>
                </a:solidFill>
                <a:latin typeface="Verdana" panose="020B0604030504040204" pitchFamily="34" charset="0"/>
              </a:rPr>
              <a:t>Komunikat dyrektora CKE w sprawie sposobów dostosowania warunków i formy przeprowadzania egzaminu maturalnego w roku 2019/2020</a:t>
            </a:r>
            <a:br>
              <a:rPr lang="pl-PL" altLang="pl-PL" sz="2000" b="1" dirty="0" smtClean="0">
                <a:solidFill>
                  <a:schemeClr val="accent6">
                    <a:lumMod val="75000"/>
                  </a:schemeClr>
                </a:solidFill>
                <a:latin typeface="Verdana" panose="020B0604030504040204" pitchFamily="34" charset="0"/>
              </a:rPr>
            </a:br>
            <a:r>
              <a:rPr lang="pl-PL" altLang="pl-PL" sz="2000" b="1" dirty="0" smtClean="0">
                <a:solidFill>
                  <a:schemeClr val="accent6">
                    <a:lumMod val="75000"/>
                  </a:schemeClr>
                </a:solidFill>
                <a:latin typeface="Verdana" panose="020B0604030504040204" pitchFamily="34" charset="0"/>
              </a:rPr>
              <a:t>(www.cke.edu.pl)</a:t>
            </a:r>
          </a:p>
          <a:p>
            <a:pPr eaLnBrk="1" hangingPunct="1">
              <a:lnSpc>
                <a:spcPct val="90000"/>
              </a:lnSpc>
              <a:buFontTx/>
              <a:buNone/>
              <a:defRPr/>
            </a:pPr>
            <a:endParaRPr lang="pl-PL" altLang="pl-PL" sz="2000" b="1" dirty="0" smtClean="0">
              <a:solidFill>
                <a:schemeClr val="accent6">
                  <a:lumMod val="75000"/>
                </a:schemeClr>
              </a:solidFill>
              <a:latin typeface="Verdana" panose="020B0604030504040204" pitchFamily="34" charset="0"/>
            </a:endParaRPr>
          </a:p>
          <a:p>
            <a:pPr eaLnBrk="1" hangingPunct="1">
              <a:lnSpc>
                <a:spcPct val="90000"/>
              </a:lnSpc>
              <a:buFontTx/>
              <a:buNone/>
              <a:defRPr/>
            </a:pPr>
            <a:r>
              <a:rPr lang="pl-PL" altLang="pl-PL" sz="2000" b="1" dirty="0" smtClean="0">
                <a:solidFill>
                  <a:schemeClr val="accent6">
                    <a:lumMod val="75000"/>
                  </a:schemeClr>
                </a:solidFill>
                <a:latin typeface="Verdana" panose="020B0604030504040204" pitchFamily="34" charset="0"/>
              </a:rPr>
              <a:t> </a:t>
            </a:r>
            <a:r>
              <a:rPr lang="pl-PL" altLang="pl-PL" sz="2000" b="1" dirty="0" smtClean="0">
                <a:solidFill>
                  <a:schemeClr val="accent6">
                    <a:lumMod val="75000"/>
                  </a:schemeClr>
                </a:solidFill>
                <a:latin typeface="Verdana" panose="020B0604030504040204" pitchFamily="34" charset="0"/>
                <a:sym typeface="SPSS Marker Set" pitchFamily="2" charset="2"/>
              </a:rPr>
              <a:t></a:t>
            </a:r>
            <a:r>
              <a:rPr lang="pl-PL" altLang="pl-PL" sz="2000" b="1" dirty="0" smtClean="0">
                <a:solidFill>
                  <a:schemeClr val="accent6">
                    <a:lumMod val="75000"/>
                  </a:schemeClr>
                </a:solidFill>
                <a:latin typeface="Verdana" panose="020B0604030504040204" pitchFamily="34" charset="0"/>
              </a:rPr>
              <a:t> Instrukcja przeprowadzania egzaminu maturalnego </a:t>
            </a:r>
            <a:br>
              <a:rPr lang="pl-PL" altLang="pl-PL" sz="2000" b="1" dirty="0" smtClean="0">
                <a:solidFill>
                  <a:schemeClr val="accent6">
                    <a:lumMod val="75000"/>
                  </a:schemeClr>
                </a:solidFill>
                <a:latin typeface="Verdana" panose="020B0604030504040204" pitchFamily="34" charset="0"/>
              </a:rPr>
            </a:br>
            <a:r>
              <a:rPr lang="pl-PL" altLang="pl-PL" sz="2000" b="1" dirty="0" smtClean="0">
                <a:solidFill>
                  <a:schemeClr val="accent6">
                    <a:lumMod val="75000"/>
                  </a:schemeClr>
                </a:solidFill>
                <a:latin typeface="Verdana" panose="020B0604030504040204" pitchFamily="34" charset="0"/>
              </a:rPr>
              <a:t>z udziałem nauczyciela wspomagającego w czytaniu </a:t>
            </a:r>
            <a:br>
              <a:rPr lang="pl-PL" altLang="pl-PL" sz="2000" b="1" dirty="0" smtClean="0">
                <a:solidFill>
                  <a:schemeClr val="accent6">
                    <a:lumMod val="75000"/>
                  </a:schemeClr>
                </a:solidFill>
                <a:latin typeface="Verdana" panose="020B0604030504040204" pitchFamily="34" charset="0"/>
              </a:rPr>
            </a:br>
            <a:r>
              <a:rPr lang="pl-PL" altLang="pl-PL" sz="2000" b="1" dirty="0" smtClean="0">
                <a:solidFill>
                  <a:schemeClr val="accent6">
                    <a:lumMod val="75000"/>
                  </a:schemeClr>
                </a:solidFill>
                <a:latin typeface="Verdana" panose="020B0604030504040204" pitchFamily="34" charset="0"/>
              </a:rPr>
              <a:t>i pisaniu. (</a:t>
            </a:r>
            <a:r>
              <a:rPr lang="pl-PL" altLang="pl-PL" sz="2000" b="1" i="1" dirty="0" smtClean="0">
                <a:solidFill>
                  <a:schemeClr val="accent6">
                    <a:lumMod val="75000"/>
                  </a:schemeClr>
                </a:solidFill>
                <a:latin typeface="Verdana" panose="020B0604030504040204" pitchFamily="34" charset="0"/>
              </a:rPr>
              <a:t>Informacja</a:t>
            </a:r>
            <a:r>
              <a:rPr lang="pl-PL" altLang="pl-PL" sz="2000" b="1" dirty="0" smtClean="0">
                <a:solidFill>
                  <a:schemeClr val="accent6">
                    <a:lumMod val="75000"/>
                  </a:schemeClr>
                </a:solidFill>
                <a:latin typeface="Verdana" panose="020B0604030504040204" pitchFamily="34" charset="0"/>
              </a:rPr>
              <a:t> …)</a:t>
            </a:r>
          </a:p>
          <a:p>
            <a:pPr eaLnBrk="1" hangingPunct="1">
              <a:lnSpc>
                <a:spcPct val="90000"/>
              </a:lnSpc>
              <a:buFontTx/>
              <a:buNone/>
              <a:defRPr/>
            </a:pPr>
            <a:endParaRPr lang="pl-PL" altLang="pl-PL" sz="2000" b="1" dirty="0" smtClean="0">
              <a:solidFill>
                <a:schemeClr val="accent6">
                  <a:lumMod val="75000"/>
                </a:schemeClr>
              </a:solidFill>
              <a:latin typeface="Verdana" panose="020B0604030504040204" pitchFamily="34" charset="0"/>
            </a:endParaRPr>
          </a:p>
          <a:p>
            <a:pPr eaLnBrk="1" hangingPunct="1">
              <a:lnSpc>
                <a:spcPct val="90000"/>
              </a:lnSpc>
              <a:buFontTx/>
              <a:buNone/>
              <a:defRPr/>
            </a:pPr>
            <a:endParaRPr lang="pl-PL" altLang="pl-PL" sz="2000" b="1" dirty="0" smtClean="0">
              <a:solidFill>
                <a:schemeClr val="accent6">
                  <a:lumMod val="75000"/>
                </a:schemeClr>
              </a:solidFill>
              <a:latin typeface="Verdana" panose="020B0604030504040204" pitchFamily="34" charset="0"/>
            </a:endParaRPr>
          </a:p>
          <a:p>
            <a:pPr eaLnBrk="1" hangingPunct="1">
              <a:lnSpc>
                <a:spcPct val="90000"/>
              </a:lnSpc>
              <a:buFontTx/>
              <a:buNone/>
              <a:defRPr/>
            </a:pPr>
            <a:r>
              <a:rPr lang="pl-PL" altLang="pl-PL" sz="2000" b="1" dirty="0" smtClean="0">
                <a:solidFill>
                  <a:schemeClr val="accent6">
                    <a:lumMod val="75000"/>
                  </a:schemeClr>
                </a:solidFill>
                <a:latin typeface="Verdana" panose="020B0604030504040204" pitchFamily="34" charset="0"/>
              </a:rPr>
              <a:t> </a:t>
            </a:r>
            <a:r>
              <a:rPr lang="pl-PL" altLang="pl-PL" sz="2000" b="1" dirty="0" smtClean="0">
                <a:solidFill>
                  <a:schemeClr val="accent6">
                    <a:lumMod val="75000"/>
                  </a:schemeClr>
                </a:solidFill>
                <a:latin typeface="Verdana" panose="020B0604030504040204" pitchFamily="34" charset="0"/>
                <a:sym typeface="SPSS Marker Set" pitchFamily="2" charset="2"/>
              </a:rPr>
              <a:t></a:t>
            </a:r>
            <a:r>
              <a:rPr lang="pl-PL" altLang="pl-PL" sz="2000" b="1" dirty="0" smtClean="0">
                <a:solidFill>
                  <a:schemeClr val="accent6">
                    <a:lumMod val="75000"/>
                  </a:schemeClr>
                </a:solidFill>
                <a:latin typeface="Verdana" panose="020B0604030504040204" pitchFamily="34" charset="0"/>
              </a:rPr>
              <a:t> Instrukcja przeprowadzania egzaminu maturalnego </a:t>
            </a:r>
            <a:br>
              <a:rPr lang="pl-PL" altLang="pl-PL" sz="2000" b="1" dirty="0" smtClean="0">
                <a:solidFill>
                  <a:schemeClr val="accent6">
                    <a:lumMod val="75000"/>
                  </a:schemeClr>
                </a:solidFill>
                <a:latin typeface="Verdana" panose="020B0604030504040204" pitchFamily="34" charset="0"/>
              </a:rPr>
            </a:br>
            <a:r>
              <a:rPr lang="pl-PL" altLang="pl-PL" sz="2000" b="1" dirty="0" smtClean="0">
                <a:solidFill>
                  <a:schemeClr val="accent6">
                    <a:lumMod val="75000"/>
                  </a:schemeClr>
                </a:solidFill>
                <a:latin typeface="Verdana" panose="020B0604030504040204" pitchFamily="34" charset="0"/>
              </a:rPr>
              <a:t>dla zdających korzystających z komputera. </a:t>
            </a:r>
            <a:br>
              <a:rPr lang="pl-PL" altLang="pl-PL" sz="2000" b="1" dirty="0" smtClean="0">
                <a:solidFill>
                  <a:schemeClr val="accent6">
                    <a:lumMod val="75000"/>
                  </a:schemeClr>
                </a:solidFill>
                <a:latin typeface="Verdana" panose="020B0604030504040204" pitchFamily="34" charset="0"/>
              </a:rPr>
            </a:br>
            <a:r>
              <a:rPr lang="pl-PL" altLang="pl-PL" sz="2000" b="1" dirty="0" smtClean="0">
                <a:solidFill>
                  <a:schemeClr val="accent6">
                    <a:lumMod val="75000"/>
                  </a:schemeClr>
                </a:solidFill>
                <a:latin typeface="Verdana" panose="020B0604030504040204" pitchFamily="34" charset="0"/>
              </a:rPr>
              <a:t>(</a:t>
            </a:r>
            <a:r>
              <a:rPr lang="pl-PL" altLang="pl-PL" sz="2000" b="1" i="1" dirty="0" smtClean="0">
                <a:solidFill>
                  <a:schemeClr val="accent6">
                    <a:lumMod val="75000"/>
                  </a:schemeClr>
                </a:solidFill>
                <a:latin typeface="Verdana" panose="020B0604030504040204" pitchFamily="34" charset="0"/>
              </a:rPr>
              <a:t>Informacja</a:t>
            </a:r>
            <a:r>
              <a:rPr lang="pl-PL" altLang="pl-PL" sz="2000" b="1" dirty="0" smtClean="0">
                <a:solidFill>
                  <a:schemeClr val="accent6">
                    <a:lumMod val="75000"/>
                  </a:schemeClr>
                </a:solidFill>
                <a:latin typeface="Verdana" panose="020B0604030504040204" pitchFamily="34" charset="0"/>
              </a:rPr>
              <a:t> …)</a:t>
            </a:r>
          </a:p>
          <a:p>
            <a:pPr eaLnBrk="1" hangingPunct="1">
              <a:lnSpc>
                <a:spcPct val="90000"/>
              </a:lnSpc>
              <a:buFontTx/>
              <a:buNone/>
              <a:defRPr/>
            </a:pPr>
            <a:endParaRPr lang="pl-PL" altLang="pl-PL" sz="2000" b="1" dirty="0" smtClean="0">
              <a:solidFill>
                <a:schemeClr val="accent6">
                  <a:lumMod val="75000"/>
                </a:schemeClr>
              </a:solidFill>
              <a:latin typeface="Verdana" panose="020B0604030504040204" pitchFamily="34" charset="0"/>
            </a:endParaRPr>
          </a:p>
          <a:p>
            <a:pPr eaLnBrk="1" hangingPunct="1">
              <a:lnSpc>
                <a:spcPct val="90000"/>
              </a:lnSpc>
              <a:buFontTx/>
              <a:buNone/>
              <a:defRPr/>
            </a:pPr>
            <a:r>
              <a:rPr lang="pl-PL" altLang="pl-PL" sz="2000" b="1" dirty="0" smtClean="0">
                <a:solidFill>
                  <a:schemeClr val="accent6">
                    <a:lumMod val="75000"/>
                  </a:schemeClr>
                </a:solidFill>
                <a:latin typeface="Verdana" panose="020B0604030504040204" pitchFamily="34" charset="0"/>
              </a:rPr>
              <a:t> </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Obraz 1"/>
          <p:cNvPicPr>
            <a:picLocks noChangeAspect="1"/>
          </p:cNvPicPr>
          <p:nvPr/>
        </p:nvPicPr>
        <p:blipFill>
          <a:blip r:embed="rId3"/>
          <a:srcRect/>
          <a:stretch>
            <a:fillRect/>
          </a:stretch>
        </p:blipFill>
        <p:spPr bwMode="auto">
          <a:xfrm>
            <a:off x="0" y="1131888"/>
            <a:ext cx="9144000" cy="5875337"/>
          </a:xfrm>
          <a:prstGeom prst="rect">
            <a:avLst/>
          </a:prstGeom>
          <a:noFill/>
          <a:ln w="9525">
            <a:noFill/>
            <a:miter lim="800000"/>
            <a:headEnd/>
            <a:tailEnd/>
          </a:ln>
        </p:spPr>
      </p:pic>
      <p:sp>
        <p:nvSpPr>
          <p:cNvPr id="30723" name="pole tekstowe 2"/>
          <p:cNvSpPr txBox="1">
            <a:spLocks noChangeArrowheads="1"/>
          </p:cNvSpPr>
          <p:nvPr/>
        </p:nvSpPr>
        <p:spPr bwMode="auto">
          <a:xfrm>
            <a:off x="0" y="333375"/>
            <a:ext cx="8964613" cy="768350"/>
          </a:xfrm>
          <a:prstGeom prst="rect">
            <a:avLst/>
          </a:prstGeom>
          <a:noFill/>
          <a:ln w="9525">
            <a:noFill/>
            <a:miter lim="800000"/>
            <a:headEnd/>
            <a:tailEnd/>
          </a:ln>
        </p:spPr>
        <p:txBody>
          <a:bodyPr>
            <a:spAutoFit/>
          </a:bodyPr>
          <a:lstStyle/>
          <a:p>
            <a:pPr algn="ctr"/>
            <a:r>
              <a:rPr lang="pl-PL" altLang="pl-PL" sz="2200">
                <a:solidFill>
                  <a:srgbClr val="00664D"/>
                </a:solidFill>
                <a:latin typeface="Verdana" pitchFamily="34" charset="0"/>
                <a:ea typeface="Verdana" pitchFamily="34" charset="0"/>
                <a:cs typeface="Verdana" pitchFamily="34" charset="0"/>
              </a:rPr>
              <a:t>Komunikat w sprawie materiałów </a:t>
            </a:r>
            <a:br>
              <a:rPr lang="pl-PL" altLang="pl-PL" sz="2200">
                <a:solidFill>
                  <a:srgbClr val="00664D"/>
                </a:solidFill>
                <a:latin typeface="Verdana" pitchFamily="34" charset="0"/>
                <a:ea typeface="Verdana" pitchFamily="34" charset="0"/>
                <a:cs typeface="Verdana" pitchFamily="34" charset="0"/>
              </a:rPr>
            </a:br>
            <a:r>
              <a:rPr lang="pl-PL" altLang="pl-PL" sz="2200">
                <a:solidFill>
                  <a:srgbClr val="00664D"/>
                </a:solidFill>
                <a:latin typeface="Verdana" pitchFamily="34" charset="0"/>
                <a:ea typeface="Verdana" pitchFamily="34" charset="0"/>
                <a:cs typeface="Verdana" pitchFamily="34" charset="0"/>
              </a:rPr>
              <a:t>i przyborów pomocniczych</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rostokąt 1"/>
          <p:cNvSpPr>
            <a:spLocks noChangeArrowheads="1"/>
          </p:cNvSpPr>
          <p:nvPr/>
        </p:nvSpPr>
        <p:spPr bwMode="auto">
          <a:xfrm>
            <a:off x="323850" y="1052513"/>
            <a:ext cx="8640763" cy="4802187"/>
          </a:xfrm>
          <a:prstGeom prst="rect">
            <a:avLst/>
          </a:prstGeom>
          <a:noFill/>
          <a:ln w="9525">
            <a:noFill/>
            <a:miter lim="800000"/>
            <a:headEnd/>
            <a:tailEnd/>
          </a:ln>
        </p:spPr>
        <p:txBody>
          <a:bodyPr>
            <a:spAutoFit/>
          </a:bodyPr>
          <a:lstStyle/>
          <a:p>
            <a:r>
              <a:rPr lang="pl-PL" altLang="pl-PL" sz="1800">
                <a:solidFill>
                  <a:srgbClr val="16165D"/>
                </a:solidFill>
                <a:latin typeface="Verdana" pitchFamily="34" charset="0"/>
                <a:ea typeface="Verdana" pitchFamily="34" charset="0"/>
                <a:cs typeface="Verdana" pitchFamily="34" charset="0"/>
              </a:rPr>
              <a:t>Na egzaminie każdy zdający korzysta z własnych przyborów piśmienniczych, linijki, cyrkla, kalkulatora itd. Jeżeli szkoła zdecyduje o zapewnieniu np. przyborów piśmienniczych albo kalkulatorów rezerwowych dla zdających – konieczna jest ich dezynfekcja. </a:t>
            </a:r>
          </a:p>
          <a:p>
            <a:endParaRPr lang="pl-PL" altLang="pl-PL" sz="1800">
              <a:solidFill>
                <a:srgbClr val="16165D"/>
              </a:solidFill>
              <a:latin typeface="Verdana" pitchFamily="34" charset="0"/>
              <a:ea typeface="Verdana" pitchFamily="34" charset="0"/>
              <a:cs typeface="Verdana" pitchFamily="34" charset="0"/>
            </a:endParaRPr>
          </a:p>
          <a:p>
            <a:r>
              <a:rPr lang="pl-PL" altLang="pl-PL" sz="1800">
                <a:solidFill>
                  <a:srgbClr val="16165D"/>
                </a:solidFill>
                <a:latin typeface="Verdana" pitchFamily="34" charset="0"/>
                <a:ea typeface="Verdana" pitchFamily="34" charset="0"/>
                <a:cs typeface="Verdana" pitchFamily="34" charset="0"/>
              </a:rPr>
              <a:t>Zdający nie mogą pożyczać przyborów od innych zdających. </a:t>
            </a:r>
          </a:p>
          <a:p>
            <a:endParaRPr lang="pl-PL" altLang="pl-PL" sz="1800">
              <a:solidFill>
                <a:srgbClr val="16165D"/>
              </a:solidFill>
              <a:latin typeface="Verdana" pitchFamily="34" charset="0"/>
              <a:ea typeface="Verdana" pitchFamily="34" charset="0"/>
              <a:cs typeface="Verdana" pitchFamily="34" charset="0"/>
            </a:endParaRPr>
          </a:p>
          <a:p>
            <a:r>
              <a:rPr lang="pl-PL" altLang="pl-PL" sz="1800">
                <a:solidFill>
                  <a:srgbClr val="16165D"/>
                </a:solidFill>
                <a:latin typeface="Verdana" pitchFamily="34" charset="0"/>
                <a:ea typeface="Verdana" pitchFamily="34" charset="0"/>
                <a:cs typeface="Verdana" pitchFamily="34" charset="0"/>
              </a:rPr>
              <a:t> Cudzoziemcy przystępujący do danego egzaminu, którym jako sposób dostosowania egzaminu przyznano możliwość korzystania ze słownika dwujęzycznego, są zobowiązani przynieść własne słowniki, które przed egzaminem powinny zostać sprawdzone przez członka zespołu nadzorującego </a:t>
            </a:r>
            <a:br>
              <a:rPr lang="pl-PL" altLang="pl-PL" sz="1800">
                <a:solidFill>
                  <a:srgbClr val="16165D"/>
                </a:solidFill>
                <a:latin typeface="Verdana" pitchFamily="34" charset="0"/>
                <a:ea typeface="Verdana" pitchFamily="34" charset="0"/>
                <a:cs typeface="Verdana" pitchFamily="34" charset="0"/>
              </a:rPr>
            </a:br>
            <a:r>
              <a:rPr lang="pl-PL" altLang="pl-PL" sz="1800">
                <a:solidFill>
                  <a:srgbClr val="16165D"/>
                </a:solidFill>
                <a:latin typeface="Verdana" pitchFamily="34" charset="0"/>
                <a:ea typeface="Verdana" pitchFamily="34" charset="0"/>
                <a:cs typeface="Verdana" pitchFamily="34" charset="0"/>
              </a:rPr>
              <a:t>(w rękawiczkach). </a:t>
            </a:r>
          </a:p>
          <a:p>
            <a:endParaRPr lang="pl-PL" altLang="pl-PL" sz="1800">
              <a:solidFill>
                <a:srgbClr val="16165D"/>
              </a:solidFill>
              <a:latin typeface="Verdana" pitchFamily="34" charset="0"/>
              <a:ea typeface="Verdana" pitchFamily="34" charset="0"/>
              <a:cs typeface="Verdana" pitchFamily="34" charset="0"/>
            </a:endParaRPr>
          </a:p>
          <a:p>
            <a:r>
              <a:rPr lang="pl-PL" altLang="pl-PL" sz="1800">
                <a:solidFill>
                  <a:srgbClr val="16165D"/>
                </a:solidFill>
                <a:latin typeface="Verdana" pitchFamily="34" charset="0"/>
                <a:ea typeface="Verdana" pitchFamily="34" charset="0"/>
                <a:cs typeface="Verdana" pitchFamily="34" charset="0"/>
              </a:rPr>
              <a:t>Szkoła nie zapewnia wody pitnej. Na egzamin zdający może przynieść własną butelkę z wodą.</a:t>
            </a: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900113" y="981075"/>
            <a:ext cx="7632700" cy="4524375"/>
          </a:xfrm>
          <a:prstGeom prst="rect">
            <a:avLst/>
          </a:prstGeom>
          <a:noFill/>
        </p:spPr>
        <p:txBody>
          <a:bodyPr>
            <a:spAutoFit/>
          </a:bodyPr>
          <a:lstStyle/>
          <a:p>
            <a:pPr algn="ctr">
              <a:defRPr/>
            </a:pPr>
            <a:r>
              <a:rPr lang="pl-PL" b="0" dirty="0">
                <a:solidFill>
                  <a:schemeClr val="accent6">
                    <a:lumMod val="50000"/>
                  </a:schemeClr>
                </a:solidFill>
                <a:latin typeface="Arial" panose="020B0604020202020204" pitchFamily="34" charset="0"/>
              </a:rPr>
              <a:t>W związku z </a:t>
            </a:r>
            <a:r>
              <a:rPr lang="pl-PL" b="0">
                <a:solidFill>
                  <a:schemeClr val="accent6">
                    <a:lumMod val="50000"/>
                  </a:schemeClr>
                </a:solidFill>
                <a:latin typeface="Arial" panose="020B0604020202020204" pitchFamily="34" charset="0"/>
              </a:rPr>
              <a:t>pandemią Covid-19 </a:t>
            </a:r>
            <a:r>
              <a:rPr lang="pl-PL" b="0" dirty="0">
                <a:solidFill>
                  <a:schemeClr val="accent6">
                    <a:lumMod val="50000"/>
                  </a:schemeClr>
                </a:solidFill>
                <a:latin typeface="Arial" panose="020B0604020202020204" pitchFamily="34" charset="0"/>
              </a:rPr>
              <a:t>Centralna Komisja Egzaminacyjna, Ministerstwo Edukacji Narodowej oraz Główny Inspektorat Sanitarny przygotowały wytyczne dotyczące organizowania i przeprowadzania </a:t>
            </a:r>
          </a:p>
          <a:p>
            <a:pPr algn="ctr">
              <a:defRPr/>
            </a:pPr>
            <a:r>
              <a:rPr lang="pl-PL" b="0" dirty="0">
                <a:solidFill>
                  <a:schemeClr val="accent6">
                    <a:lumMod val="50000"/>
                  </a:schemeClr>
                </a:solidFill>
                <a:latin typeface="Arial" panose="020B0604020202020204" pitchFamily="34" charset="0"/>
              </a:rPr>
              <a:t>w 2020 r. </a:t>
            </a:r>
            <a:r>
              <a:rPr lang="pl-PL" b="0" dirty="0">
                <a:solidFill>
                  <a:srgbClr val="FF0000"/>
                </a:solidFill>
                <a:latin typeface="Arial" panose="020B0604020202020204" pitchFamily="34" charset="0"/>
              </a:rPr>
              <a:t>Prosimy o zapoznanie się </a:t>
            </a:r>
            <a:br>
              <a:rPr lang="pl-PL" b="0" dirty="0">
                <a:solidFill>
                  <a:srgbClr val="FF0000"/>
                </a:solidFill>
                <a:latin typeface="Arial" panose="020B0604020202020204" pitchFamily="34" charset="0"/>
              </a:rPr>
            </a:br>
            <a:r>
              <a:rPr lang="pl-PL" b="0" dirty="0">
                <a:solidFill>
                  <a:srgbClr val="FF0000"/>
                </a:solidFill>
                <a:latin typeface="Arial" panose="020B0604020202020204" pitchFamily="34" charset="0"/>
              </a:rPr>
              <a:t>z tym dokumentem oraz stosowanie opisanych w nim zasad</a:t>
            </a:r>
            <a:r>
              <a:rPr lang="pl-PL" b="0" dirty="0">
                <a:solidFill>
                  <a:schemeClr val="accent6">
                    <a:lumMod val="50000"/>
                  </a:schemeClr>
                </a:solidFill>
                <a:latin typeface="Arial" panose="020B0604020202020204" pitchFamily="34" charset="0"/>
              </a:rPr>
              <a:t>.</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Obraz 1"/>
          <p:cNvPicPr>
            <a:picLocks noChangeAspect="1"/>
          </p:cNvPicPr>
          <p:nvPr/>
        </p:nvPicPr>
        <p:blipFill>
          <a:blip r:embed="rId2"/>
          <a:srcRect/>
          <a:stretch>
            <a:fillRect/>
          </a:stretch>
        </p:blipFill>
        <p:spPr bwMode="auto">
          <a:xfrm>
            <a:off x="900113" y="1412875"/>
            <a:ext cx="7677150" cy="2868613"/>
          </a:xfrm>
          <a:prstGeom prst="rect">
            <a:avLst/>
          </a:prstGeom>
          <a:noFill/>
          <a:ln w="9525">
            <a:noFill/>
            <a:miter lim="800000"/>
            <a:headEnd/>
            <a:tailEnd/>
          </a:ln>
        </p:spPr>
      </p:pic>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381000" y="0"/>
            <a:ext cx="8534400" cy="954088"/>
          </a:xfrm>
          <a:prstGeom prst="rect">
            <a:avLst/>
          </a:prstGeom>
          <a:noFill/>
          <a:ln w="9525">
            <a:noFill/>
            <a:miter lim="800000"/>
            <a:headEnd/>
            <a:tailEnd/>
          </a:ln>
          <a:effectLst/>
        </p:spPr>
        <p:txBody>
          <a:bodyPr>
            <a:spAutoFit/>
          </a:bodyPr>
          <a:lstStyle/>
          <a:p>
            <a:pPr eaLnBrk="1" hangingPunct="1"/>
            <a:r>
              <a:rPr lang="pl-PL" altLang="pl-PL" sz="1400">
                <a:solidFill>
                  <a:srgbClr val="008000"/>
                </a:solidFill>
                <a:latin typeface="Verdana" pitchFamily="34" charset="0"/>
                <a:ea typeface="Verdana" pitchFamily="34" charset="0"/>
                <a:cs typeface="Times New Roman" pitchFamily="18" charset="0"/>
              </a:rPr>
              <a:t>Komunikat Dyrektora CKE w sprawie materiałów i przyborów pomocniczych, z których mogą korzystać zdający w części pisemnej egzaminu maturalnego z poszczególnych przedmiotów w 2020 r.  -  </a:t>
            </a:r>
            <a:r>
              <a:rPr lang="pl-PL" altLang="pl-PL" sz="1400" u="sng">
                <a:solidFill>
                  <a:srgbClr val="008000"/>
                </a:solidFill>
                <a:latin typeface="Verdana" pitchFamily="34" charset="0"/>
                <a:ea typeface="Verdana" pitchFamily="34" charset="0"/>
                <a:cs typeface="Times New Roman" pitchFamily="18" charset="0"/>
              </a:rPr>
              <a:t>egzaminu w starej formule</a:t>
            </a:r>
            <a:r>
              <a:rPr lang="pl-PL" altLang="pl-PL" sz="1400">
                <a:solidFill>
                  <a:srgbClr val="008000"/>
                </a:solidFill>
                <a:latin typeface="Verdana" pitchFamily="34" charset="0"/>
                <a:ea typeface="Verdana" pitchFamily="34" charset="0"/>
                <a:cs typeface="Times New Roman" pitchFamily="18" charset="0"/>
              </a:rPr>
              <a:t> </a:t>
            </a:r>
            <a:br>
              <a:rPr lang="pl-PL" altLang="pl-PL" sz="1400">
                <a:solidFill>
                  <a:srgbClr val="008000"/>
                </a:solidFill>
                <a:latin typeface="Verdana" pitchFamily="34" charset="0"/>
                <a:ea typeface="Verdana" pitchFamily="34" charset="0"/>
                <a:cs typeface="Times New Roman" pitchFamily="18" charset="0"/>
              </a:rPr>
            </a:br>
            <a:r>
              <a:rPr lang="pl-PL" altLang="pl-PL" sz="1400">
                <a:solidFill>
                  <a:srgbClr val="008000"/>
                </a:solidFill>
                <a:latin typeface="Verdana" pitchFamily="34" charset="0"/>
                <a:ea typeface="Verdana" pitchFamily="34" charset="0"/>
                <a:cs typeface="Times New Roman" pitchFamily="18" charset="0"/>
              </a:rPr>
              <a:t>oraz </a:t>
            </a:r>
            <a:r>
              <a:rPr lang="pl-PL" altLang="pl-PL" sz="1400" u="sng">
                <a:solidFill>
                  <a:srgbClr val="008000"/>
                </a:solidFill>
                <a:latin typeface="Verdana" pitchFamily="34" charset="0"/>
                <a:ea typeface="Verdana" pitchFamily="34" charset="0"/>
                <a:cs typeface="Times New Roman" pitchFamily="18" charset="0"/>
              </a:rPr>
              <a:t>dla egzaminu w nowej formule</a:t>
            </a:r>
            <a:r>
              <a:rPr lang="pl-PL" altLang="pl-PL" sz="1400">
                <a:solidFill>
                  <a:srgbClr val="008000"/>
                </a:solidFill>
                <a:latin typeface="Verdana" pitchFamily="34" charset="0"/>
                <a:ea typeface="Verdana" pitchFamily="34" charset="0"/>
                <a:cs typeface="Times New Roman" pitchFamily="18" charset="0"/>
              </a:rPr>
              <a:t> </a:t>
            </a:r>
          </a:p>
        </p:txBody>
      </p:sp>
      <p:sp>
        <p:nvSpPr>
          <p:cNvPr id="34819" name="Text Box 5"/>
          <p:cNvSpPr txBox="1">
            <a:spLocks noChangeArrowheads="1"/>
          </p:cNvSpPr>
          <p:nvPr/>
        </p:nvSpPr>
        <p:spPr bwMode="auto">
          <a:xfrm>
            <a:off x="354013" y="1190625"/>
            <a:ext cx="8686800" cy="784225"/>
          </a:xfrm>
          <a:prstGeom prst="rect">
            <a:avLst/>
          </a:prstGeom>
          <a:noFill/>
          <a:ln w="9525">
            <a:noFill/>
            <a:miter lim="800000"/>
            <a:headEnd/>
            <a:tailEnd/>
          </a:ln>
          <a:effectLst/>
        </p:spPr>
        <p:txBody>
          <a:bodyPr>
            <a:spAutoFit/>
          </a:bodyPr>
          <a:lstStyle/>
          <a:p>
            <a:pPr eaLnBrk="1" hangingPunct="1">
              <a:spcBef>
                <a:spcPct val="50000"/>
              </a:spcBef>
            </a:pPr>
            <a:r>
              <a:rPr lang="pl-PL" altLang="pl-PL" sz="1800">
                <a:solidFill>
                  <a:srgbClr val="000066"/>
                </a:solidFill>
                <a:latin typeface="Verdana" pitchFamily="34" charset="0"/>
                <a:ea typeface="Verdana" pitchFamily="34" charset="0"/>
                <a:cs typeface="Verdana" pitchFamily="34" charset="0"/>
              </a:rPr>
              <a:t>Każdy zdający powinien mieć pióro/długopis z czarnym tuszem....</a:t>
            </a:r>
          </a:p>
          <a:p>
            <a:pPr eaLnBrk="1" hangingPunct="1">
              <a:spcBef>
                <a:spcPct val="50000"/>
              </a:spcBef>
            </a:pPr>
            <a:r>
              <a:rPr lang="pl-PL" altLang="pl-PL" sz="1800">
                <a:solidFill>
                  <a:srgbClr val="000066"/>
                </a:solidFill>
                <a:latin typeface="Verdana" pitchFamily="34" charset="0"/>
                <a:ea typeface="Verdana" pitchFamily="34" charset="0"/>
                <a:cs typeface="Verdana" pitchFamily="34" charset="0"/>
              </a:rPr>
              <a:t>tablice matematyczne i przyrodnicze (MBI, MFA, MCH)</a:t>
            </a:r>
          </a:p>
        </p:txBody>
      </p:sp>
      <p:pic>
        <p:nvPicPr>
          <p:cNvPr id="34820" name="Picture 5"/>
          <p:cNvPicPr>
            <a:picLocks noChangeAspect="1" noChangeArrowheads="1"/>
          </p:cNvPicPr>
          <p:nvPr/>
        </p:nvPicPr>
        <p:blipFill>
          <a:blip r:embed="rId3"/>
          <a:srcRect/>
          <a:stretch>
            <a:fillRect/>
          </a:stretch>
        </p:blipFill>
        <p:spPr bwMode="auto">
          <a:xfrm>
            <a:off x="755650" y="3243263"/>
            <a:ext cx="2305050" cy="2708275"/>
          </a:xfrm>
          <a:prstGeom prst="rect">
            <a:avLst/>
          </a:prstGeom>
          <a:noFill/>
          <a:ln w="9525">
            <a:noFill/>
            <a:miter lim="800000"/>
            <a:headEnd/>
            <a:tailEnd/>
          </a:ln>
          <a:effectLst/>
        </p:spPr>
      </p:pic>
      <p:pic>
        <p:nvPicPr>
          <p:cNvPr id="34821" name="Picture 4"/>
          <p:cNvPicPr>
            <a:picLocks noChangeAspect="1" noChangeArrowheads="1"/>
          </p:cNvPicPr>
          <p:nvPr/>
        </p:nvPicPr>
        <p:blipFill>
          <a:blip r:embed="rId4"/>
          <a:srcRect/>
          <a:stretch>
            <a:fillRect/>
          </a:stretch>
        </p:blipFill>
        <p:spPr bwMode="auto">
          <a:xfrm>
            <a:off x="4787900" y="3243263"/>
            <a:ext cx="3600450" cy="2535237"/>
          </a:xfrm>
          <a:prstGeom prst="rect">
            <a:avLst/>
          </a:prstGeom>
          <a:noFill/>
          <a:ln w="9525">
            <a:noFill/>
            <a:miter lim="800000"/>
            <a:headEnd/>
            <a:tailEnd/>
          </a:ln>
          <a:effectLst/>
        </p:spPr>
      </p:pic>
      <p:sp>
        <p:nvSpPr>
          <p:cNvPr id="34822" name="pole tekstowe 1"/>
          <p:cNvSpPr txBox="1">
            <a:spLocks noChangeArrowheads="1"/>
          </p:cNvSpPr>
          <p:nvPr/>
        </p:nvSpPr>
        <p:spPr bwMode="auto">
          <a:xfrm>
            <a:off x="1116013" y="2349500"/>
            <a:ext cx="6696075" cy="584200"/>
          </a:xfrm>
          <a:prstGeom prst="rect">
            <a:avLst/>
          </a:prstGeom>
          <a:noFill/>
          <a:ln w="9525">
            <a:noFill/>
            <a:miter lim="800000"/>
            <a:headEnd/>
            <a:tailEnd/>
          </a:ln>
        </p:spPr>
        <p:txBody>
          <a:bodyPr>
            <a:spAutoFit/>
          </a:bodyPr>
          <a:lstStyle/>
          <a:p>
            <a:pPr algn="ctr"/>
            <a:r>
              <a:rPr lang="pl-PL" altLang="pl-PL">
                <a:solidFill>
                  <a:srgbClr val="00664D"/>
                </a:solidFill>
                <a:latin typeface="Verdana" pitchFamily="34" charset="0"/>
                <a:ea typeface="Verdana" pitchFamily="34" charset="0"/>
                <a:cs typeface="Verdana" pitchFamily="34" charset="0"/>
              </a:rPr>
              <a:t>Nowa formuła</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Obraz 1"/>
          <p:cNvPicPr>
            <a:picLocks noChangeAspect="1"/>
          </p:cNvPicPr>
          <p:nvPr/>
        </p:nvPicPr>
        <p:blipFill>
          <a:blip r:embed="rId3"/>
          <a:srcRect/>
          <a:stretch>
            <a:fillRect/>
          </a:stretch>
        </p:blipFill>
        <p:spPr bwMode="auto">
          <a:xfrm>
            <a:off x="361950" y="1371600"/>
            <a:ext cx="8420100" cy="4144963"/>
          </a:xfrm>
          <a:prstGeom prst="rect">
            <a:avLst/>
          </a:prstGeom>
          <a:noFill/>
          <a:ln w="9525">
            <a:noFill/>
            <a:miter lim="800000"/>
            <a:headEnd/>
            <a:tailEnd/>
          </a:ln>
        </p:spPr>
      </p:pic>
      <p:sp>
        <p:nvSpPr>
          <p:cNvPr id="3" name="pole tekstowe 2"/>
          <p:cNvSpPr txBox="1"/>
          <p:nvPr/>
        </p:nvSpPr>
        <p:spPr>
          <a:xfrm>
            <a:off x="900113" y="333375"/>
            <a:ext cx="7416800" cy="522288"/>
          </a:xfrm>
          <a:prstGeom prst="rect">
            <a:avLst/>
          </a:prstGeom>
          <a:noFill/>
        </p:spPr>
        <p:txBody>
          <a:bodyPr>
            <a:spAutoFit/>
          </a:bodyPr>
          <a:lstStyle/>
          <a:p>
            <a:pPr algn="ctr">
              <a:defRPr/>
            </a:pPr>
            <a:r>
              <a:rPr lang="pl-PL" dirty="0">
                <a:solidFill>
                  <a:schemeClr val="accent1">
                    <a:lumMod val="50000"/>
                  </a:schemeClr>
                </a:solidFill>
                <a:latin typeface="Arial" panose="020B0604020202020204" pitchFamily="34" charset="0"/>
              </a:rPr>
              <a:t>Stara formuła</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ytuł 1"/>
          <p:cNvSpPr>
            <a:spLocks noGrp="1"/>
          </p:cNvSpPr>
          <p:nvPr>
            <p:ph type="title"/>
          </p:nvPr>
        </p:nvSpPr>
        <p:spPr>
          <a:xfrm>
            <a:off x="0" y="188913"/>
            <a:ext cx="9036050" cy="1008062"/>
          </a:xfrm>
        </p:spPr>
        <p:txBody>
          <a:bodyPr/>
          <a:lstStyle/>
          <a:p>
            <a:r>
              <a:rPr lang="pl-PL" altLang="pl-PL" sz="2400" b="1" smtClean="0">
                <a:solidFill>
                  <a:srgbClr val="00664D"/>
                </a:solidFill>
                <a:latin typeface="Verdana" pitchFamily="34" charset="0"/>
              </a:rPr>
              <a:t>Stara i nowa formuła egzaminu – różne arkusze</a:t>
            </a:r>
          </a:p>
        </p:txBody>
      </p:sp>
      <p:pic>
        <p:nvPicPr>
          <p:cNvPr id="38915" name="Obraz 1"/>
          <p:cNvPicPr>
            <a:picLocks noChangeAspect="1"/>
          </p:cNvPicPr>
          <p:nvPr/>
        </p:nvPicPr>
        <p:blipFill>
          <a:blip r:embed="rId3"/>
          <a:srcRect/>
          <a:stretch>
            <a:fillRect/>
          </a:stretch>
        </p:blipFill>
        <p:spPr bwMode="auto">
          <a:xfrm>
            <a:off x="4643438" y="1193800"/>
            <a:ext cx="4500562" cy="5516563"/>
          </a:xfrm>
          <a:prstGeom prst="rect">
            <a:avLst/>
          </a:prstGeom>
          <a:noFill/>
          <a:ln w="9525">
            <a:noFill/>
            <a:miter lim="800000"/>
            <a:headEnd/>
            <a:tailEnd/>
          </a:ln>
        </p:spPr>
      </p:pic>
      <p:pic>
        <p:nvPicPr>
          <p:cNvPr id="38916" name="Obraz 1"/>
          <p:cNvPicPr>
            <a:picLocks noChangeAspect="1"/>
          </p:cNvPicPr>
          <p:nvPr/>
        </p:nvPicPr>
        <p:blipFill>
          <a:blip r:embed="rId4"/>
          <a:srcRect/>
          <a:stretch>
            <a:fillRect/>
          </a:stretch>
        </p:blipFill>
        <p:spPr bwMode="auto">
          <a:xfrm>
            <a:off x="107950" y="1193800"/>
            <a:ext cx="4284663" cy="551656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95288" y="36513"/>
            <a:ext cx="7772400" cy="800100"/>
          </a:xfrm>
        </p:spPr>
        <p:txBody>
          <a:bodyPr/>
          <a:lstStyle/>
          <a:p>
            <a:pPr eaLnBrk="1" hangingPunct="1">
              <a:defRPr/>
            </a:pPr>
            <a:r>
              <a:rPr lang="pl-PL" altLang="pl-PL" sz="2400" b="1" dirty="0" smtClean="0">
                <a:solidFill>
                  <a:schemeClr val="accent1">
                    <a:lumMod val="50000"/>
                  </a:schemeClr>
                </a:solidFill>
                <a:latin typeface="Verdana" panose="020B0604030504040204" pitchFamily="34" charset="0"/>
              </a:rPr>
              <a:t>Zadania przewodniczącego ZN </a:t>
            </a:r>
            <a:endParaRPr lang="pl-PL" altLang="pl-PL" sz="2400" dirty="0" smtClean="0">
              <a:solidFill>
                <a:schemeClr val="accent1">
                  <a:lumMod val="50000"/>
                </a:schemeClr>
              </a:solidFill>
              <a:latin typeface="Verdana" panose="020B0604030504040204" pitchFamily="34" charset="0"/>
            </a:endParaRPr>
          </a:p>
        </p:txBody>
      </p:sp>
      <p:sp>
        <p:nvSpPr>
          <p:cNvPr id="23555" name="Rectangle 3"/>
          <p:cNvSpPr>
            <a:spLocks noGrp="1" noChangeArrowheads="1"/>
          </p:cNvSpPr>
          <p:nvPr>
            <p:ph type="body" idx="1"/>
          </p:nvPr>
        </p:nvSpPr>
        <p:spPr>
          <a:xfrm>
            <a:off x="0" y="1001713"/>
            <a:ext cx="9144000" cy="5856287"/>
          </a:xfrm>
        </p:spPr>
        <p:txBody>
          <a:bodyPr/>
          <a:lstStyle/>
          <a:p>
            <a:pPr marL="0" indent="0" eaLnBrk="1" hangingPunct="1">
              <a:buFontTx/>
              <a:buNone/>
              <a:defRPr/>
            </a:pPr>
            <a:endParaRPr lang="pl-PL" altLang="pl-PL" sz="2000" dirty="0" smtClean="0">
              <a:latin typeface="Verdana" panose="020B0604030504040204" pitchFamily="34" charset="0"/>
            </a:endParaRPr>
          </a:p>
          <a:p>
            <a:pPr eaLnBrk="1" hangingPunct="1">
              <a:buFontTx/>
              <a:buChar char="-"/>
              <a:defRPr/>
            </a:pPr>
            <a:r>
              <a:rPr lang="pl-PL" altLang="pl-PL" sz="2000" b="1" dirty="0" smtClean="0">
                <a:solidFill>
                  <a:schemeClr val="accent6">
                    <a:lumMod val="75000"/>
                  </a:schemeClr>
                </a:solidFill>
                <a:latin typeface="Verdana" panose="020B0604030504040204" pitchFamily="34" charset="0"/>
              </a:rPr>
              <a:t>przewodniczy pracom ZN</a:t>
            </a:r>
          </a:p>
          <a:p>
            <a:pPr eaLnBrk="1" hangingPunct="1">
              <a:buFontTx/>
              <a:buChar char="-"/>
              <a:defRPr/>
            </a:pPr>
            <a:r>
              <a:rPr lang="pl-PL" altLang="pl-PL" sz="2000" b="1" dirty="0" smtClean="0">
                <a:solidFill>
                  <a:schemeClr val="accent6">
                    <a:lumMod val="75000"/>
                  </a:schemeClr>
                </a:solidFill>
                <a:latin typeface="Verdana" panose="020B0604030504040204" pitchFamily="34" charset="0"/>
              </a:rPr>
              <a:t>wyznacza zadania członkom ZN</a:t>
            </a:r>
          </a:p>
          <a:p>
            <a:pPr eaLnBrk="1" hangingPunct="1">
              <a:buFontTx/>
              <a:buChar char="-"/>
              <a:defRPr/>
            </a:pPr>
            <a:r>
              <a:rPr lang="pl-PL" altLang="pl-PL" sz="2000" b="1" dirty="0" smtClean="0">
                <a:solidFill>
                  <a:schemeClr val="accent6">
                    <a:lumMod val="50000"/>
                  </a:schemeClr>
                </a:solidFill>
                <a:latin typeface="Verdana" panose="020B0604030504040204" pitchFamily="34" charset="0"/>
              </a:rPr>
              <a:t>nadzoruje przestrzeganie zasad zawartych w Wytycznych</a:t>
            </a:r>
          </a:p>
          <a:p>
            <a:pPr eaLnBrk="1" hangingPunct="1">
              <a:buFontTx/>
              <a:buChar char="-"/>
              <a:defRPr/>
            </a:pPr>
            <a:r>
              <a:rPr lang="pl-PL" altLang="pl-PL" sz="2000" b="1" dirty="0" smtClean="0">
                <a:solidFill>
                  <a:schemeClr val="accent6">
                    <a:lumMod val="75000"/>
                  </a:schemeClr>
                </a:solidFill>
                <a:latin typeface="Verdana" panose="020B0604030504040204" pitchFamily="34" charset="0"/>
              </a:rPr>
              <a:t>pilnuje samodzielnej pracy zdających</a:t>
            </a:r>
          </a:p>
          <a:p>
            <a:pPr eaLnBrk="1" hangingPunct="1">
              <a:buFontTx/>
              <a:buChar char="-"/>
              <a:defRPr/>
            </a:pPr>
            <a:r>
              <a:rPr lang="pl-PL" altLang="pl-PL" sz="2000" b="1" dirty="0" smtClean="0">
                <a:solidFill>
                  <a:schemeClr val="accent6">
                    <a:lumMod val="75000"/>
                  </a:schemeClr>
                </a:solidFill>
                <a:latin typeface="Verdana" panose="020B0604030504040204" pitchFamily="34" charset="0"/>
              </a:rPr>
              <a:t>podejmuje decyzję o zawiadomieniu PZE (dyrektora szkoły) o ewentualnej konieczności unieważnienia egzaminu </a:t>
            </a:r>
            <a:br>
              <a:rPr lang="pl-PL" altLang="pl-PL" sz="2000" b="1" dirty="0" smtClean="0">
                <a:solidFill>
                  <a:schemeClr val="accent6">
                    <a:lumMod val="75000"/>
                  </a:schemeClr>
                </a:solidFill>
                <a:latin typeface="Verdana" panose="020B0604030504040204" pitchFamily="34" charset="0"/>
              </a:rPr>
            </a:br>
            <a:r>
              <a:rPr lang="pl-PL" altLang="pl-PL" sz="2000" b="1" dirty="0" smtClean="0">
                <a:solidFill>
                  <a:schemeClr val="accent6">
                    <a:lumMod val="75000"/>
                  </a:schemeClr>
                </a:solidFill>
                <a:latin typeface="Verdana" panose="020B0604030504040204" pitchFamily="34" charset="0"/>
              </a:rPr>
              <a:t>(i w innych sytuacjach szczególnych)</a:t>
            </a:r>
          </a:p>
          <a:p>
            <a:pPr eaLnBrk="1" hangingPunct="1">
              <a:buFontTx/>
              <a:buChar char="-"/>
              <a:defRPr/>
            </a:pPr>
            <a:r>
              <a:rPr lang="pl-PL" altLang="pl-PL" sz="2000" b="1" dirty="0" smtClean="0">
                <a:solidFill>
                  <a:schemeClr val="accent6">
                    <a:lumMod val="75000"/>
                  </a:schemeClr>
                </a:solidFill>
                <a:latin typeface="Verdana" panose="020B0604030504040204" pitchFamily="34" charset="0"/>
              </a:rPr>
              <a:t>odpowiada za materiały egzaminacyjne i dokumentację przebiegu egzaminu</a:t>
            </a:r>
          </a:p>
          <a:p>
            <a:pPr eaLnBrk="1" hangingPunct="1">
              <a:buFontTx/>
              <a:buChar char="-"/>
              <a:defRPr/>
            </a:pPr>
            <a:r>
              <a:rPr lang="pl-PL" altLang="pl-PL" sz="2000" b="1" dirty="0">
                <a:solidFill>
                  <a:schemeClr val="accent6">
                    <a:lumMod val="75000"/>
                  </a:schemeClr>
                </a:solidFill>
                <a:latin typeface="Verdana" panose="020B0604030504040204" pitchFamily="34" charset="0"/>
              </a:rPr>
              <a:t>n</a:t>
            </a:r>
            <a:r>
              <a:rPr lang="pl-PL" altLang="pl-PL" sz="2000" b="1" dirty="0" smtClean="0">
                <a:solidFill>
                  <a:schemeClr val="accent6">
                    <a:lumMod val="75000"/>
                  </a:schemeClr>
                </a:solidFill>
                <a:latin typeface="Verdana" panose="020B0604030504040204" pitchFamily="34" charset="0"/>
              </a:rPr>
              <a:t>adzoruje odpowiednie przygotowanie sali egzaminacyjnej</a:t>
            </a:r>
            <a:endParaRPr lang="pl-PL" altLang="pl-PL" sz="2000" b="1" dirty="0">
              <a:solidFill>
                <a:schemeClr val="accent6">
                  <a:lumMod val="75000"/>
                </a:schemeClr>
              </a:solidFill>
              <a:latin typeface="Verdana" panose="020B0604030504040204" pitchFamily="34" charset="0"/>
            </a:endParaRPr>
          </a:p>
          <a:p>
            <a:pPr eaLnBrk="1" hangingPunct="1">
              <a:buFontTx/>
              <a:buChar char="-"/>
              <a:defRPr/>
            </a:pPr>
            <a:endParaRPr lang="pl-PL" altLang="pl-PL" sz="2000" b="1" dirty="0" smtClean="0">
              <a:solidFill>
                <a:schemeClr val="accent6">
                  <a:lumMod val="75000"/>
                </a:schemeClr>
              </a:solidFill>
              <a:latin typeface="Verdana" panose="020B0604030504040204" pitchFamily="34" charset="0"/>
            </a:endParaRPr>
          </a:p>
          <a:p>
            <a:pPr eaLnBrk="1" hangingPunct="1">
              <a:buFontTx/>
              <a:buChar char="-"/>
              <a:defRPr/>
            </a:pPr>
            <a:endParaRPr lang="pl-PL" altLang="pl-PL" sz="2000" b="1" dirty="0" smtClean="0">
              <a:solidFill>
                <a:schemeClr val="accent6">
                  <a:lumMod val="75000"/>
                </a:schemeClr>
              </a:solidFill>
              <a:latin typeface="Verdana" panose="020B0604030504040204" pitchFamily="34" charset="0"/>
            </a:endParaRPr>
          </a:p>
          <a:p>
            <a:pPr marL="609600" indent="-609600" eaLnBrk="1" hangingPunct="1">
              <a:buFontTx/>
              <a:buNone/>
              <a:defRPr/>
            </a:pPr>
            <a:r>
              <a:rPr lang="pl-PL" altLang="pl-PL" sz="2000" b="1" u="sng" dirty="0" smtClean="0">
                <a:solidFill>
                  <a:srgbClr val="FF0000"/>
                </a:solidFill>
                <a:latin typeface="Verdana" panose="020B0604030504040204" pitchFamily="34" charset="0"/>
              </a:rPr>
              <a:t>Uwaga</a:t>
            </a:r>
            <a:r>
              <a:rPr lang="pl-PL" altLang="pl-PL" sz="2000" b="1" dirty="0" smtClean="0">
                <a:solidFill>
                  <a:srgbClr val="FF0000"/>
                </a:solidFill>
                <a:latin typeface="Verdana" panose="020B0604030504040204" pitchFamily="34" charset="0"/>
              </a:rPr>
              <a:t>: </a:t>
            </a:r>
            <a:r>
              <a:rPr lang="pl-PL" altLang="pl-PL" sz="2000" b="1" dirty="0" smtClean="0">
                <a:solidFill>
                  <a:schemeClr val="accent6">
                    <a:lumMod val="75000"/>
                  </a:schemeClr>
                </a:solidFill>
                <a:latin typeface="Verdana" panose="020B0604030504040204" pitchFamily="34" charset="0"/>
              </a:rPr>
              <a:t>jeżeli przewodniczący ZN musi z uzasadnionych powodów opuścić salę egzaminacyjną, wyznacza </a:t>
            </a:r>
            <a:br>
              <a:rPr lang="pl-PL" altLang="pl-PL" sz="2000" b="1" dirty="0" smtClean="0">
                <a:solidFill>
                  <a:schemeClr val="accent6">
                    <a:lumMod val="75000"/>
                  </a:schemeClr>
                </a:solidFill>
                <a:latin typeface="Verdana" panose="020B0604030504040204" pitchFamily="34" charset="0"/>
              </a:rPr>
            </a:br>
            <a:r>
              <a:rPr lang="pl-PL" altLang="pl-PL" sz="2000" b="1" dirty="0" smtClean="0">
                <a:solidFill>
                  <a:schemeClr val="accent6">
                    <a:lumMod val="75000"/>
                  </a:schemeClr>
                </a:solidFill>
                <a:latin typeface="Verdana" panose="020B0604030504040204" pitchFamily="34" charset="0"/>
              </a:rPr>
              <a:t>na swoje miejsce inną osobę</a:t>
            </a:r>
            <a:r>
              <a:rPr lang="pl-PL" altLang="pl-PL" sz="2400" b="1" dirty="0" smtClean="0">
                <a:solidFill>
                  <a:schemeClr val="accent6">
                    <a:lumMod val="75000"/>
                  </a:schemeClr>
                </a:solidFill>
                <a:latin typeface="Verdana" panose="020B0604030504040204" pitchFamily="34" charset="0"/>
              </a:rPr>
              <a:t>.</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8"/>
          <p:cNvSpPr>
            <a:spLocks noGrp="1" noChangeArrowheads="1"/>
          </p:cNvSpPr>
          <p:nvPr>
            <p:ph type="body" idx="1"/>
          </p:nvPr>
        </p:nvSpPr>
        <p:spPr>
          <a:xfrm>
            <a:off x="107950" y="1196975"/>
            <a:ext cx="8731250" cy="5472113"/>
          </a:xfrm>
        </p:spPr>
        <p:txBody>
          <a:bodyPr/>
          <a:lstStyle/>
          <a:p>
            <a:pPr marL="609600" indent="-609600" eaLnBrk="1" hangingPunct="1">
              <a:buFontTx/>
              <a:buNone/>
            </a:pPr>
            <a:r>
              <a:rPr lang="pl-PL" altLang="pl-PL" sz="2800" b="1" smtClean="0">
                <a:solidFill>
                  <a:srgbClr val="22228B"/>
                </a:solidFill>
              </a:rPr>
              <a:t>-	</a:t>
            </a:r>
            <a:r>
              <a:rPr lang="pl-PL" altLang="pl-PL" sz="2000" smtClean="0">
                <a:solidFill>
                  <a:srgbClr val="22228B"/>
                </a:solidFill>
                <a:latin typeface="Verdana" pitchFamily="34" charset="0"/>
                <a:ea typeface="Verdana" pitchFamily="34" charset="0"/>
                <a:cs typeface="Verdana" pitchFamily="34" charset="0"/>
              </a:rPr>
              <a:t>odpowiednie rozmieszczenie i ilość stolików dla zdających</a:t>
            </a:r>
          </a:p>
          <a:p>
            <a:pPr marL="609600" indent="-609600" eaLnBrk="1" hangingPunct="1">
              <a:buFontTx/>
              <a:buChar char="-"/>
            </a:pPr>
            <a:r>
              <a:rPr lang="pl-PL" altLang="pl-PL" sz="2000" b="1" smtClean="0">
                <a:solidFill>
                  <a:srgbClr val="22228B"/>
                </a:solidFill>
                <a:latin typeface="Verdana" pitchFamily="34" charset="0"/>
                <a:ea typeface="Verdana" pitchFamily="34" charset="0"/>
                <a:cs typeface="Verdana" pitchFamily="34" charset="0"/>
              </a:rPr>
              <a:t>stanowiska dla zdających ze specjalnymi potrzebami</a:t>
            </a:r>
          </a:p>
          <a:p>
            <a:pPr marL="609600" indent="-609600" eaLnBrk="1" hangingPunct="1">
              <a:buFontTx/>
              <a:buChar char="-"/>
            </a:pPr>
            <a:r>
              <a:rPr lang="pl-PL" altLang="pl-PL" sz="2000" smtClean="0">
                <a:solidFill>
                  <a:srgbClr val="22228B"/>
                </a:solidFill>
                <a:latin typeface="Verdana" pitchFamily="34" charset="0"/>
                <a:ea typeface="Verdana" pitchFamily="34" charset="0"/>
                <a:cs typeface="Verdana" pitchFamily="34" charset="0"/>
              </a:rPr>
              <a:t>miejsca dla zespołu nadzorującego i ewentualnych obserwatorów</a:t>
            </a:r>
          </a:p>
          <a:p>
            <a:pPr marL="609600" indent="-609600" eaLnBrk="1" hangingPunct="1">
              <a:buFontTx/>
              <a:buChar char="-"/>
            </a:pPr>
            <a:r>
              <a:rPr lang="pl-PL" altLang="pl-PL" sz="2000" smtClean="0">
                <a:solidFill>
                  <a:srgbClr val="22228B"/>
                </a:solidFill>
                <a:latin typeface="Verdana" pitchFamily="34" charset="0"/>
                <a:ea typeface="Verdana" pitchFamily="34" charset="0"/>
                <a:cs typeface="Verdana" pitchFamily="34" charset="0"/>
              </a:rPr>
              <a:t>zegar w widocznym miejscu</a:t>
            </a:r>
          </a:p>
          <a:p>
            <a:pPr marL="609600" indent="-609600" eaLnBrk="1" hangingPunct="1">
              <a:buFontTx/>
              <a:buChar char="-"/>
            </a:pPr>
            <a:r>
              <a:rPr lang="pl-PL" altLang="pl-PL" sz="2000" smtClean="0">
                <a:solidFill>
                  <a:srgbClr val="22228B"/>
                </a:solidFill>
                <a:latin typeface="Verdana" pitchFamily="34" charset="0"/>
                <a:ea typeface="Verdana" pitchFamily="34" charset="0"/>
                <a:cs typeface="Verdana" pitchFamily="34" charset="0"/>
              </a:rPr>
              <a:t>tablica lub plansza do zapisania godziny rozpoczęcia </a:t>
            </a:r>
            <a:br>
              <a:rPr lang="pl-PL" altLang="pl-PL" sz="2000" smtClean="0">
                <a:solidFill>
                  <a:srgbClr val="22228B"/>
                </a:solidFill>
                <a:latin typeface="Verdana" pitchFamily="34" charset="0"/>
                <a:ea typeface="Verdana" pitchFamily="34" charset="0"/>
                <a:cs typeface="Verdana" pitchFamily="34" charset="0"/>
              </a:rPr>
            </a:br>
            <a:r>
              <a:rPr lang="pl-PL" altLang="pl-PL" sz="2000" smtClean="0">
                <a:solidFill>
                  <a:srgbClr val="22228B"/>
                </a:solidFill>
                <a:latin typeface="Verdana" pitchFamily="34" charset="0"/>
                <a:ea typeface="Verdana" pitchFamily="34" charset="0"/>
                <a:cs typeface="Verdana" pitchFamily="34" charset="0"/>
              </a:rPr>
              <a:t>i zakończenia pracy z arkuszem egzaminacyjnym</a:t>
            </a:r>
          </a:p>
          <a:p>
            <a:pPr marL="609600" indent="-609600" eaLnBrk="1" hangingPunct="1">
              <a:buFontTx/>
              <a:buChar char="-"/>
            </a:pPr>
            <a:r>
              <a:rPr lang="pl-PL" altLang="pl-PL" sz="2000" smtClean="0">
                <a:solidFill>
                  <a:srgbClr val="22228B"/>
                </a:solidFill>
                <a:latin typeface="Verdana" pitchFamily="34" charset="0"/>
                <a:ea typeface="Verdana" pitchFamily="34" charset="0"/>
                <a:cs typeface="Verdana" pitchFamily="34" charset="0"/>
              </a:rPr>
              <a:t>materiały pomocnicze (na stolikach lub w wyznaczonym miejscu) zgodnie z </a:t>
            </a:r>
            <a:r>
              <a:rPr lang="pl-PL" altLang="pl-PL" sz="2000" i="1" smtClean="0">
                <a:solidFill>
                  <a:srgbClr val="22228B"/>
                </a:solidFill>
                <a:latin typeface="Verdana" pitchFamily="34" charset="0"/>
                <a:ea typeface="Verdana" pitchFamily="34" charset="0"/>
                <a:cs typeface="Verdana" pitchFamily="34" charset="0"/>
              </a:rPr>
              <a:t>Komunikatem </a:t>
            </a:r>
            <a:r>
              <a:rPr lang="pl-PL" altLang="pl-PL" sz="2000" smtClean="0">
                <a:solidFill>
                  <a:srgbClr val="22228B"/>
                </a:solidFill>
                <a:latin typeface="Verdana" pitchFamily="34" charset="0"/>
                <a:ea typeface="Verdana" pitchFamily="34" charset="0"/>
                <a:cs typeface="Verdana" pitchFamily="34" charset="0"/>
              </a:rPr>
              <a:t>dyrektora CKE.</a:t>
            </a:r>
            <a:r>
              <a:rPr lang="pl-PL" altLang="pl-PL" sz="2000" i="1" smtClean="0">
                <a:solidFill>
                  <a:srgbClr val="22228B"/>
                </a:solidFill>
                <a:latin typeface="Verdana" pitchFamily="34" charset="0"/>
                <a:ea typeface="Verdana" pitchFamily="34" charset="0"/>
                <a:cs typeface="Verdana" pitchFamily="34" charset="0"/>
              </a:rPr>
              <a:t> </a:t>
            </a:r>
          </a:p>
          <a:p>
            <a:pPr marL="609600" indent="-609600" eaLnBrk="1" hangingPunct="1">
              <a:buFontTx/>
              <a:buChar char="-"/>
            </a:pPr>
            <a:r>
              <a:rPr lang="pl-PL" altLang="pl-PL" sz="2000" smtClean="0">
                <a:solidFill>
                  <a:srgbClr val="22228B"/>
                </a:solidFill>
                <a:latin typeface="Verdana" pitchFamily="34" charset="0"/>
                <a:ea typeface="Verdana" pitchFamily="34" charset="0"/>
                <a:cs typeface="Verdana" pitchFamily="34" charset="0"/>
              </a:rPr>
              <a:t>ewentualnie przed wejściem do sali egzaminacyjnej plakaty</a:t>
            </a:r>
            <a:br>
              <a:rPr lang="pl-PL" altLang="pl-PL" sz="2000" smtClean="0">
                <a:solidFill>
                  <a:srgbClr val="22228B"/>
                </a:solidFill>
                <a:latin typeface="Verdana" pitchFamily="34" charset="0"/>
                <a:ea typeface="Verdana" pitchFamily="34" charset="0"/>
                <a:cs typeface="Verdana" pitchFamily="34" charset="0"/>
              </a:rPr>
            </a:br>
            <a:r>
              <a:rPr lang="pl-PL" altLang="pl-PL" sz="2000" smtClean="0">
                <a:solidFill>
                  <a:srgbClr val="22228B"/>
                </a:solidFill>
                <a:latin typeface="Verdana" pitchFamily="34" charset="0"/>
                <a:ea typeface="Verdana" pitchFamily="34" charset="0"/>
                <a:cs typeface="Verdana" pitchFamily="34" charset="0"/>
              </a:rPr>
              <a:t>informacyjne, np. przypominające o </a:t>
            </a:r>
            <a:r>
              <a:rPr lang="pl-PL" altLang="pl-PL" sz="2000" b="1" smtClean="0">
                <a:solidFill>
                  <a:srgbClr val="22228B"/>
                </a:solidFill>
                <a:latin typeface="Verdana" pitchFamily="34" charset="0"/>
                <a:ea typeface="Verdana" pitchFamily="34" charset="0"/>
                <a:cs typeface="Verdana" pitchFamily="34" charset="0"/>
              </a:rPr>
              <a:t>zakazie wnoszenia telefonów komórkowych i niedozwolonych pomocy</a:t>
            </a:r>
            <a:r>
              <a:rPr lang="pl-PL" altLang="pl-PL" sz="2000" smtClean="0">
                <a:solidFill>
                  <a:srgbClr val="22228B"/>
                </a:solidFill>
                <a:latin typeface="Verdana" pitchFamily="34" charset="0"/>
                <a:ea typeface="Verdana" pitchFamily="34" charset="0"/>
                <a:cs typeface="Verdana" pitchFamily="34" charset="0"/>
              </a:rPr>
              <a:t>.</a:t>
            </a:r>
          </a:p>
          <a:p>
            <a:pPr marL="609600" indent="-609600" eaLnBrk="1" hangingPunct="1">
              <a:buFontTx/>
              <a:buChar char="-"/>
            </a:pPr>
            <a:r>
              <a:rPr lang="pl-PL" altLang="pl-PL" sz="2000" smtClean="0">
                <a:solidFill>
                  <a:srgbClr val="22228B"/>
                </a:solidFill>
                <a:latin typeface="Verdana" pitchFamily="34" charset="0"/>
                <a:ea typeface="Verdana" pitchFamily="34" charset="0"/>
                <a:cs typeface="Verdana" pitchFamily="34" charset="0"/>
              </a:rPr>
              <a:t>lista zdających przed wejściem do sali </a:t>
            </a:r>
          </a:p>
          <a:p>
            <a:pPr marL="609600" indent="-609600" eaLnBrk="1" hangingPunct="1">
              <a:buFontTx/>
              <a:buChar char="-"/>
            </a:pPr>
            <a:r>
              <a:rPr lang="pl-PL" altLang="pl-PL" sz="2000" b="1" smtClean="0">
                <a:solidFill>
                  <a:srgbClr val="FF0000"/>
                </a:solidFill>
                <a:latin typeface="Verdana" pitchFamily="34" charset="0"/>
                <a:ea typeface="Verdana" pitchFamily="34" charset="0"/>
                <a:cs typeface="Verdana" pitchFamily="34" charset="0"/>
              </a:rPr>
              <a:t>informacja o środkach bezpieczeństwa osobistego</a:t>
            </a:r>
          </a:p>
          <a:p>
            <a:pPr marL="609600" indent="-609600" eaLnBrk="1" hangingPunct="1">
              <a:buFontTx/>
              <a:buNone/>
            </a:pPr>
            <a:r>
              <a:rPr lang="pl-PL" altLang="pl-PL" sz="2000" smtClean="0">
                <a:solidFill>
                  <a:srgbClr val="22228B"/>
                </a:solidFill>
                <a:latin typeface="Verdana" pitchFamily="34" charset="0"/>
                <a:ea typeface="Verdana" pitchFamily="34" charset="0"/>
                <a:cs typeface="Verdana" pitchFamily="34" charset="0"/>
              </a:rPr>
              <a:t> </a:t>
            </a:r>
          </a:p>
        </p:txBody>
      </p:sp>
      <p:sp>
        <p:nvSpPr>
          <p:cNvPr id="43011" name="Rectangle 9"/>
          <p:cNvSpPr>
            <a:spLocks noGrp="1" noChangeArrowheads="1"/>
          </p:cNvSpPr>
          <p:nvPr>
            <p:ph type="title"/>
          </p:nvPr>
        </p:nvSpPr>
        <p:spPr>
          <a:xfrm flipH="1" flipV="1">
            <a:off x="1619250" y="3059113"/>
            <a:ext cx="288925" cy="46037"/>
          </a:xfrm>
        </p:spPr>
        <p:txBody>
          <a:bodyPr/>
          <a:lstStyle/>
          <a:p>
            <a:pPr eaLnBrk="1" hangingPunct="1"/>
            <a:r>
              <a:rPr lang="pl-PL" altLang="pl-PL" sz="2400" b="1" smtClean="0">
                <a:solidFill>
                  <a:srgbClr val="003399"/>
                </a:solidFill>
                <a:latin typeface="Verdana" pitchFamily="34" charset="0"/>
              </a:rPr>
              <a:t/>
            </a:r>
            <a:br>
              <a:rPr lang="pl-PL" altLang="pl-PL" sz="2400" b="1" smtClean="0">
                <a:solidFill>
                  <a:srgbClr val="003399"/>
                </a:solidFill>
                <a:latin typeface="Verdana" pitchFamily="34" charset="0"/>
              </a:rPr>
            </a:br>
            <a:r>
              <a:rPr lang="pl-PL" altLang="pl-PL" sz="2400" b="1" smtClean="0">
                <a:solidFill>
                  <a:srgbClr val="003399"/>
                </a:solidFill>
                <a:latin typeface="Verdana" pitchFamily="34" charset="0"/>
              </a:rPr>
              <a:t/>
            </a:r>
            <a:br>
              <a:rPr lang="pl-PL" altLang="pl-PL" sz="2400" b="1" smtClean="0">
                <a:solidFill>
                  <a:srgbClr val="003399"/>
                </a:solidFill>
                <a:latin typeface="Verdana" pitchFamily="34" charset="0"/>
              </a:rPr>
            </a:br>
            <a:endParaRPr lang="pl-PL" altLang="pl-PL" sz="2400" b="1" smtClean="0">
              <a:solidFill>
                <a:schemeClr val="bg2"/>
              </a:solidFill>
              <a:latin typeface="Verdana" pitchFamily="34" charset="0"/>
            </a:endParaRPr>
          </a:p>
        </p:txBody>
      </p:sp>
      <p:sp>
        <p:nvSpPr>
          <p:cNvPr id="2" name="pole tekstowe 1"/>
          <p:cNvSpPr txBox="1"/>
          <p:nvPr/>
        </p:nvSpPr>
        <p:spPr>
          <a:xfrm>
            <a:off x="304800" y="211138"/>
            <a:ext cx="7507288" cy="831850"/>
          </a:xfrm>
          <a:prstGeom prst="rect">
            <a:avLst/>
          </a:prstGeom>
          <a:noFill/>
        </p:spPr>
        <p:txBody>
          <a:bodyPr>
            <a:spAutoFit/>
          </a:bodyPr>
          <a:lstStyle/>
          <a:p>
            <a:pPr algn="ctr">
              <a:defRPr/>
            </a:pPr>
            <a:r>
              <a:rPr lang="pl-PL" sz="24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Przygotowanie sali egzaminacyjnej</a:t>
            </a:r>
          </a:p>
          <a:p>
            <a:pPr algn="ctr">
              <a:defRPr/>
            </a:pPr>
            <a:r>
              <a:rPr lang="pl-PL" sz="2400" i="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Informacja</a:t>
            </a:r>
            <a:r>
              <a:rPr lang="pl-PL" sz="24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 s. 61</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Obraz 1"/>
          <p:cNvPicPr>
            <a:picLocks noChangeAspect="1"/>
          </p:cNvPicPr>
          <p:nvPr/>
        </p:nvPicPr>
        <p:blipFill>
          <a:blip r:embed="rId2"/>
          <a:srcRect/>
          <a:stretch>
            <a:fillRect/>
          </a:stretch>
        </p:blipFill>
        <p:spPr bwMode="auto">
          <a:xfrm>
            <a:off x="0" y="-12700"/>
            <a:ext cx="4852988" cy="6858000"/>
          </a:xfrm>
          <a:prstGeom prst="rect">
            <a:avLst/>
          </a:prstGeom>
          <a:noFill/>
          <a:ln w="9525">
            <a:noFill/>
            <a:miter lim="800000"/>
            <a:headEnd/>
            <a:tailEnd/>
          </a:ln>
        </p:spPr>
      </p:pic>
      <p:sp>
        <p:nvSpPr>
          <p:cNvPr id="45059" name="pole tekstowe 2"/>
          <p:cNvSpPr txBox="1">
            <a:spLocks noChangeArrowheads="1"/>
          </p:cNvSpPr>
          <p:nvPr/>
        </p:nvSpPr>
        <p:spPr bwMode="auto">
          <a:xfrm>
            <a:off x="5148263" y="1557338"/>
            <a:ext cx="3600450" cy="646112"/>
          </a:xfrm>
          <a:prstGeom prst="rect">
            <a:avLst/>
          </a:prstGeom>
          <a:noFill/>
          <a:ln w="9525">
            <a:noFill/>
            <a:miter lim="800000"/>
            <a:headEnd/>
            <a:tailEnd/>
          </a:ln>
        </p:spPr>
        <p:txBody>
          <a:bodyPr>
            <a:spAutoFit/>
          </a:bodyPr>
          <a:lstStyle/>
          <a:p>
            <a:r>
              <a:rPr lang="pl-PL" altLang="pl-PL" sz="1800">
                <a:solidFill>
                  <a:srgbClr val="FF0000"/>
                </a:solidFill>
                <a:latin typeface="Verdana" pitchFamily="34" charset="0"/>
                <a:ea typeface="Verdana" pitchFamily="34" charset="0"/>
                <a:cs typeface="Verdana" pitchFamily="34" charset="0"/>
              </a:rPr>
              <a:t>Informacja dla zdających przed salą egzaminacyjną</a:t>
            </a:r>
          </a:p>
        </p:txBody>
      </p:sp>
      <p:pic>
        <p:nvPicPr>
          <p:cNvPr id="45060" name="Obraz 3"/>
          <p:cNvPicPr>
            <a:picLocks noChangeAspect="1"/>
          </p:cNvPicPr>
          <p:nvPr/>
        </p:nvPicPr>
        <p:blipFill>
          <a:blip r:embed="rId3"/>
          <a:srcRect/>
          <a:stretch>
            <a:fillRect/>
          </a:stretch>
        </p:blipFill>
        <p:spPr bwMode="auto">
          <a:xfrm>
            <a:off x="4852988" y="3429000"/>
            <a:ext cx="4183062" cy="1152525"/>
          </a:xfrm>
          <a:prstGeom prst="rect">
            <a:avLst/>
          </a:prstGeom>
          <a:noFill/>
          <a:ln w="9525">
            <a:noFill/>
            <a:miter lim="800000"/>
            <a:headEnd/>
            <a:tailEnd/>
          </a:ln>
        </p:spPr>
      </p:pic>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rostokąt 1"/>
          <p:cNvSpPr>
            <a:spLocks noChangeArrowheads="1"/>
          </p:cNvSpPr>
          <p:nvPr/>
        </p:nvSpPr>
        <p:spPr bwMode="auto">
          <a:xfrm>
            <a:off x="900113" y="115888"/>
            <a:ext cx="7920037" cy="1016000"/>
          </a:xfrm>
          <a:prstGeom prst="rect">
            <a:avLst/>
          </a:prstGeom>
          <a:noFill/>
          <a:ln w="9525">
            <a:noFill/>
            <a:miter lim="800000"/>
            <a:headEnd/>
            <a:tailEnd/>
          </a:ln>
        </p:spPr>
        <p:txBody>
          <a:bodyPr>
            <a:spAutoFit/>
          </a:bodyPr>
          <a:lstStyle/>
          <a:p>
            <a:pPr algn="ctr"/>
            <a:r>
              <a:rPr lang="pl-PL" altLang="pl-PL" sz="2000">
                <a:solidFill>
                  <a:srgbClr val="16165D"/>
                </a:solidFill>
                <a:latin typeface="Verdana" pitchFamily="34" charset="0"/>
                <a:ea typeface="Verdana" pitchFamily="34" charset="0"/>
                <a:cs typeface="Verdana" pitchFamily="34" charset="0"/>
              </a:rPr>
              <a:t>Ławki w sali egzaminacyjnej należy ustawić </a:t>
            </a:r>
            <a:br>
              <a:rPr lang="pl-PL" altLang="pl-PL" sz="2000">
                <a:solidFill>
                  <a:srgbClr val="16165D"/>
                </a:solidFill>
                <a:latin typeface="Verdana" pitchFamily="34" charset="0"/>
                <a:ea typeface="Verdana" pitchFamily="34" charset="0"/>
                <a:cs typeface="Verdana" pitchFamily="34" charset="0"/>
              </a:rPr>
            </a:br>
            <a:r>
              <a:rPr lang="pl-PL" altLang="pl-PL" sz="2000">
                <a:solidFill>
                  <a:srgbClr val="16165D"/>
                </a:solidFill>
                <a:latin typeface="Verdana" pitchFamily="34" charset="0"/>
                <a:ea typeface="Verdana" pitchFamily="34" charset="0"/>
                <a:cs typeface="Verdana" pitchFamily="34" charset="0"/>
              </a:rPr>
              <a:t>w taki sposób, aby pomiędzy zdającymi zachowany był co najmniej </a:t>
            </a:r>
            <a:r>
              <a:rPr lang="pl-PL" altLang="pl-PL" sz="2000">
                <a:solidFill>
                  <a:srgbClr val="FF0000"/>
                </a:solidFill>
                <a:latin typeface="Verdana" pitchFamily="34" charset="0"/>
                <a:ea typeface="Verdana" pitchFamily="34" charset="0"/>
                <a:cs typeface="Verdana" pitchFamily="34" charset="0"/>
              </a:rPr>
              <a:t>1,5-metrowy</a:t>
            </a:r>
            <a:r>
              <a:rPr lang="pl-PL" altLang="pl-PL" sz="2000">
                <a:solidFill>
                  <a:srgbClr val="16165D"/>
                </a:solidFill>
                <a:latin typeface="Verdana" pitchFamily="34" charset="0"/>
                <a:ea typeface="Verdana" pitchFamily="34" charset="0"/>
                <a:cs typeface="Verdana" pitchFamily="34" charset="0"/>
              </a:rPr>
              <a:t> odstęp.</a:t>
            </a:r>
          </a:p>
        </p:txBody>
      </p:sp>
      <p:pic>
        <p:nvPicPr>
          <p:cNvPr id="46083" name="Obraz 2"/>
          <p:cNvPicPr>
            <a:picLocks noChangeAspect="1"/>
          </p:cNvPicPr>
          <p:nvPr/>
        </p:nvPicPr>
        <p:blipFill>
          <a:blip r:embed="rId2"/>
          <a:srcRect/>
          <a:stretch>
            <a:fillRect/>
          </a:stretch>
        </p:blipFill>
        <p:spPr bwMode="auto">
          <a:xfrm>
            <a:off x="2033588" y="1268413"/>
            <a:ext cx="4770437" cy="5400675"/>
          </a:xfrm>
          <a:prstGeom prst="rect">
            <a:avLst/>
          </a:prstGeom>
          <a:noFill/>
          <a:ln w="9525">
            <a:noFill/>
            <a:miter lim="800000"/>
            <a:headEnd/>
            <a:tailEnd/>
          </a:ln>
        </p:spPr>
      </p:pic>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Obraz 1"/>
          <p:cNvPicPr>
            <a:picLocks noChangeAspect="1"/>
          </p:cNvPicPr>
          <p:nvPr/>
        </p:nvPicPr>
        <p:blipFill>
          <a:blip r:embed="rId3"/>
          <a:srcRect/>
          <a:stretch>
            <a:fillRect/>
          </a:stretch>
        </p:blipFill>
        <p:spPr bwMode="auto">
          <a:xfrm>
            <a:off x="755650" y="908050"/>
            <a:ext cx="7777163" cy="2016125"/>
          </a:xfrm>
          <a:prstGeom prst="rect">
            <a:avLst/>
          </a:prstGeom>
          <a:noFill/>
          <a:ln w="9525">
            <a:noFill/>
            <a:miter lim="800000"/>
            <a:headEnd/>
            <a:tailEnd/>
          </a:ln>
        </p:spPr>
      </p:pic>
      <p:pic>
        <p:nvPicPr>
          <p:cNvPr id="47107" name="Obraz 2"/>
          <p:cNvPicPr>
            <a:picLocks noChangeAspect="1"/>
          </p:cNvPicPr>
          <p:nvPr/>
        </p:nvPicPr>
        <p:blipFill>
          <a:blip r:embed="rId4"/>
          <a:srcRect/>
          <a:stretch>
            <a:fillRect/>
          </a:stretch>
        </p:blipFill>
        <p:spPr bwMode="auto">
          <a:xfrm>
            <a:off x="468313" y="3429000"/>
            <a:ext cx="8351837" cy="1512888"/>
          </a:xfrm>
          <a:prstGeom prst="rect">
            <a:avLst/>
          </a:prstGeom>
          <a:noFill/>
          <a:ln w="9525">
            <a:noFill/>
            <a:miter lim="800000"/>
            <a:headEnd/>
            <a:tailEnd/>
          </a:ln>
        </p:spPr>
      </p:pic>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Obraz 1"/>
          <p:cNvPicPr>
            <a:picLocks noChangeAspect="1"/>
          </p:cNvPicPr>
          <p:nvPr/>
        </p:nvPicPr>
        <p:blipFill>
          <a:blip r:embed="rId2"/>
          <a:srcRect/>
          <a:stretch>
            <a:fillRect/>
          </a:stretch>
        </p:blipFill>
        <p:spPr bwMode="auto">
          <a:xfrm>
            <a:off x="539750" y="188913"/>
            <a:ext cx="8343900" cy="3990975"/>
          </a:xfrm>
          <a:prstGeom prst="rect">
            <a:avLst/>
          </a:prstGeom>
          <a:noFill/>
          <a:ln w="9525">
            <a:noFill/>
            <a:miter lim="800000"/>
            <a:headEnd/>
            <a:tailEnd/>
          </a:ln>
        </p:spPr>
      </p:pic>
      <p:sp>
        <p:nvSpPr>
          <p:cNvPr id="49155" name="pole tekstowe 2"/>
          <p:cNvSpPr txBox="1">
            <a:spLocks noChangeArrowheads="1"/>
          </p:cNvSpPr>
          <p:nvPr/>
        </p:nvSpPr>
        <p:spPr bwMode="auto">
          <a:xfrm>
            <a:off x="539750" y="4508500"/>
            <a:ext cx="8064500" cy="647700"/>
          </a:xfrm>
          <a:prstGeom prst="rect">
            <a:avLst/>
          </a:prstGeom>
          <a:noFill/>
          <a:ln w="9525">
            <a:noFill/>
            <a:miter lim="800000"/>
            <a:headEnd/>
            <a:tailEnd/>
          </a:ln>
        </p:spPr>
        <p:txBody>
          <a:bodyPr>
            <a:spAutoFit/>
          </a:bodyPr>
          <a:lstStyle/>
          <a:p>
            <a:pPr algn="ctr"/>
            <a:r>
              <a:rPr lang="pl-PL" altLang="pl-PL" sz="1800">
                <a:solidFill>
                  <a:srgbClr val="FF0000"/>
                </a:solidFill>
                <a:latin typeface="Verdana" pitchFamily="34" charset="0"/>
                <a:ea typeface="Verdana" pitchFamily="34" charset="0"/>
                <a:cs typeface="Verdana" pitchFamily="34" charset="0"/>
              </a:rPr>
              <a:t>O przypadkach nagłych niepokojących objawów należy niezwłocznie poinformować dyrektora szkoły</a:t>
            </a: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Obraz 1"/>
          <p:cNvPicPr>
            <a:picLocks noChangeAspect="1"/>
          </p:cNvPicPr>
          <p:nvPr/>
        </p:nvPicPr>
        <p:blipFill>
          <a:blip r:embed="rId2"/>
          <a:srcRect/>
          <a:stretch>
            <a:fillRect/>
          </a:stretch>
        </p:blipFill>
        <p:spPr bwMode="auto">
          <a:xfrm>
            <a:off x="539750" y="298450"/>
            <a:ext cx="7704138" cy="2376488"/>
          </a:xfrm>
          <a:prstGeom prst="rect">
            <a:avLst/>
          </a:prstGeom>
          <a:noFill/>
          <a:ln w="9525">
            <a:noFill/>
            <a:miter lim="800000"/>
            <a:headEnd/>
            <a:tailEnd/>
          </a:ln>
        </p:spPr>
      </p:pic>
      <p:sp>
        <p:nvSpPr>
          <p:cNvPr id="3" name="pole tekstowe 2"/>
          <p:cNvSpPr txBox="1"/>
          <p:nvPr/>
        </p:nvSpPr>
        <p:spPr>
          <a:xfrm>
            <a:off x="76200" y="5373688"/>
            <a:ext cx="8816975" cy="584200"/>
          </a:xfrm>
          <a:prstGeom prst="rect">
            <a:avLst/>
          </a:prstGeom>
          <a:noFill/>
        </p:spPr>
        <p:txBody>
          <a:bodyPr>
            <a:spAutoFit/>
          </a:bodyPr>
          <a:lstStyle/>
          <a:p>
            <a:pPr algn="ctr">
              <a:defRPr/>
            </a:pPr>
            <a:r>
              <a:rPr lang="pl-PL" dirty="0">
                <a:solidFill>
                  <a:schemeClr val="accent5">
                    <a:lumMod val="50000"/>
                  </a:schemeClr>
                </a:solidFill>
                <a:latin typeface="Arial" panose="020B0604020202020204" pitchFamily="34" charset="0"/>
              </a:rPr>
              <a:t>www.oke.wroc.pl</a:t>
            </a:r>
          </a:p>
        </p:txBody>
      </p:sp>
      <p:pic>
        <p:nvPicPr>
          <p:cNvPr id="7172" name="Obraz 1"/>
          <p:cNvPicPr>
            <a:picLocks noChangeAspect="1"/>
          </p:cNvPicPr>
          <p:nvPr/>
        </p:nvPicPr>
        <p:blipFill>
          <a:blip r:embed="rId3"/>
          <a:srcRect/>
          <a:stretch>
            <a:fillRect/>
          </a:stretch>
        </p:blipFill>
        <p:spPr bwMode="auto">
          <a:xfrm>
            <a:off x="395288" y="3429000"/>
            <a:ext cx="7696200" cy="143986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Obraz 1"/>
          <p:cNvPicPr>
            <a:picLocks noChangeAspect="1"/>
          </p:cNvPicPr>
          <p:nvPr/>
        </p:nvPicPr>
        <p:blipFill>
          <a:blip r:embed="rId2"/>
          <a:srcRect/>
          <a:stretch>
            <a:fillRect/>
          </a:stretch>
        </p:blipFill>
        <p:spPr bwMode="auto">
          <a:xfrm>
            <a:off x="214313" y="755650"/>
            <a:ext cx="8821737" cy="5851525"/>
          </a:xfrm>
          <a:prstGeom prst="rect">
            <a:avLst/>
          </a:prstGeom>
          <a:noFill/>
          <a:ln w="9525">
            <a:noFill/>
            <a:miter lim="800000"/>
            <a:headEnd/>
            <a:tailEnd/>
          </a:ln>
        </p:spPr>
      </p:pic>
      <p:sp>
        <p:nvSpPr>
          <p:cNvPr id="50179" name="pole tekstowe 3"/>
          <p:cNvSpPr txBox="1">
            <a:spLocks noChangeArrowheads="1"/>
          </p:cNvSpPr>
          <p:nvPr/>
        </p:nvSpPr>
        <p:spPr bwMode="auto">
          <a:xfrm>
            <a:off x="107950" y="120650"/>
            <a:ext cx="9036050" cy="646113"/>
          </a:xfrm>
          <a:prstGeom prst="rect">
            <a:avLst/>
          </a:prstGeom>
          <a:noFill/>
          <a:ln w="9525">
            <a:noFill/>
            <a:miter lim="800000"/>
            <a:headEnd/>
            <a:tailEnd/>
          </a:ln>
        </p:spPr>
        <p:txBody>
          <a:bodyPr>
            <a:spAutoFit/>
          </a:bodyPr>
          <a:lstStyle/>
          <a:p>
            <a:pPr algn="ctr"/>
            <a:r>
              <a:rPr lang="pl-PL" altLang="pl-PL" sz="1800">
                <a:solidFill>
                  <a:srgbClr val="FF0000"/>
                </a:solidFill>
                <a:latin typeface="Verdana" pitchFamily="34" charset="0"/>
                <a:ea typeface="Verdana" pitchFamily="34" charset="0"/>
                <a:cs typeface="Verdana" pitchFamily="34" charset="0"/>
              </a:rPr>
              <a:t>Zwracamy szczególną uwagę na bezwzględną konieczność stosowania się do zasad zachowania bezpieczeństwa osobistego</a:t>
            </a:r>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Obraz 1"/>
          <p:cNvPicPr>
            <a:picLocks noChangeAspect="1"/>
          </p:cNvPicPr>
          <p:nvPr/>
        </p:nvPicPr>
        <p:blipFill>
          <a:blip r:embed="rId2"/>
          <a:srcRect/>
          <a:stretch>
            <a:fillRect/>
          </a:stretch>
        </p:blipFill>
        <p:spPr bwMode="auto">
          <a:xfrm>
            <a:off x="755650" y="1484313"/>
            <a:ext cx="7572375" cy="3663950"/>
          </a:xfrm>
          <a:prstGeom prst="rect">
            <a:avLst/>
          </a:prstGeom>
          <a:noFill/>
          <a:ln w="9525">
            <a:noFill/>
            <a:miter lim="800000"/>
            <a:headEnd/>
            <a:tailEnd/>
          </a:ln>
        </p:spPr>
      </p:pic>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Obraz 1"/>
          <p:cNvPicPr>
            <a:picLocks noChangeAspect="1"/>
          </p:cNvPicPr>
          <p:nvPr/>
        </p:nvPicPr>
        <p:blipFill>
          <a:blip r:embed="rId2"/>
          <a:srcRect/>
          <a:stretch>
            <a:fillRect/>
          </a:stretch>
        </p:blipFill>
        <p:spPr bwMode="auto">
          <a:xfrm>
            <a:off x="0" y="765175"/>
            <a:ext cx="8929688" cy="2663825"/>
          </a:xfrm>
          <a:prstGeom prst="rect">
            <a:avLst/>
          </a:prstGeom>
          <a:noFill/>
          <a:ln w="9525">
            <a:noFill/>
            <a:miter lim="800000"/>
            <a:headEnd/>
            <a:tailEnd/>
          </a:ln>
        </p:spPr>
      </p:pic>
      <p:pic>
        <p:nvPicPr>
          <p:cNvPr id="52227" name="Obraz 2"/>
          <p:cNvPicPr>
            <a:picLocks noChangeAspect="1"/>
          </p:cNvPicPr>
          <p:nvPr/>
        </p:nvPicPr>
        <p:blipFill>
          <a:blip r:embed="rId3"/>
          <a:srcRect/>
          <a:stretch>
            <a:fillRect/>
          </a:stretch>
        </p:blipFill>
        <p:spPr bwMode="auto">
          <a:xfrm>
            <a:off x="381000" y="3789363"/>
            <a:ext cx="8167688" cy="2160587"/>
          </a:xfrm>
          <a:prstGeom prst="rect">
            <a:avLst/>
          </a:prstGeom>
          <a:noFill/>
          <a:ln w="9525">
            <a:noFill/>
            <a:miter lim="800000"/>
            <a:headEnd/>
            <a:tailEnd/>
          </a:ln>
        </p:spPr>
      </p:pic>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Obraz 1"/>
          <p:cNvPicPr>
            <a:picLocks noChangeAspect="1"/>
          </p:cNvPicPr>
          <p:nvPr/>
        </p:nvPicPr>
        <p:blipFill>
          <a:blip r:embed="rId2"/>
          <a:srcRect/>
          <a:stretch>
            <a:fillRect/>
          </a:stretch>
        </p:blipFill>
        <p:spPr bwMode="auto">
          <a:xfrm>
            <a:off x="611188" y="620713"/>
            <a:ext cx="7848600" cy="2703512"/>
          </a:xfrm>
          <a:prstGeom prst="rect">
            <a:avLst/>
          </a:prstGeom>
          <a:noFill/>
          <a:ln w="9525">
            <a:noFill/>
            <a:miter lim="800000"/>
            <a:headEnd/>
            <a:tailEnd/>
          </a:ln>
        </p:spPr>
      </p:pic>
      <p:pic>
        <p:nvPicPr>
          <p:cNvPr id="53251" name="Obraz 2"/>
          <p:cNvPicPr>
            <a:picLocks noChangeAspect="1"/>
          </p:cNvPicPr>
          <p:nvPr/>
        </p:nvPicPr>
        <p:blipFill>
          <a:blip r:embed="rId3"/>
          <a:srcRect/>
          <a:stretch>
            <a:fillRect/>
          </a:stretch>
        </p:blipFill>
        <p:spPr bwMode="auto">
          <a:xfrm>
            <a:off x="611188" y="3644900"/>
            <a:ext cx="7993062" cy="2035175"/>
          </a:xfrm>
          <a:prstGeom prst="rect">
            <a:avLst/>
          </a:prstGeom>
          <a:noFill/>
          <a:ln w="9525">
            <a:noFill/>
            <a:miter lim="800000"/>
            <a:headEnd/>
            <a:tailEnd/>
          </a:ln>
        </p:spPr>
      </p:pic>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Obraz 3"/>
          <p:cNvPicPr>
            <a:picLocks noChangeAspect="1"/>
          </p:cNvPicPr>
          <p:nvPr/>
        </p:nvPicPr>
        <p:blipFill>
          <a:blip r:embed="rId2"/>
          <a:srcRect/>
          <a:stretch>
            <a:fillRect/>
          </a:stretch>
        </p:blipFill>
        <p:spPr bwMode="auto">
          <a:xfrm>
            <a:off x="485775" y="1409700"/>
            <a:ext cx="8172450" cy="4038600"/>
          </a:xfrm>
          <a:prstGeom prst="rect">
            <a:avLst/>
          </a:prstGeom>
          <a:noFill/>
          <a:ln w="9525">
            <a:noFill/>
            <a:miter lim="800000"/>
            <a:headEnd/>
            <a:tailEnd/>
          </a:ln>
        </p:spPr>
      </p:pic>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Obraz 1"/>
          <p:cNvPicPr>
            <a:picLocks noChangeAspect="1"/>
          </p:cNvPicPr>
          <p:nvPr/>
        </p:nvPicPr>
        <p:blipFill>
          <a:blip r:embed="rId2"/>
          <a:srcRect/>
          <a:stretch>
            <a:fillRect/>
          </a:stretch>
        </p:blipFill>
        <p:spPr bwMode="auto">
          <a:xfrm>
            <a:off x="684213" y="260350"/>
            <a:ext cx="7943850" cy="3362325"/>
          </a:xfrm>
          <a:prstGeom prst="rect">
            <a:avLst/>
          </a:prstGeom>
          <a:noFill/>
          <a:ln w="9525">
            <a:noFill/>
            <a:miter lim="800000"/>
            <a:headEnd/>
            <a:tailEnd/>
          </a:ln>
        </p:spPr>
      </p:pic>
      <p:pic>
        <p:nvPicPr>
          <p:cNvPr id="55299" name="Obraz 2"/>
          <p:cNvPicPr>
            <a:picLocks noChangeAspect="1"/>
          </p:cNvPicPr>
          <p:nvPr/>
        </p:nvPicPr>
        <p:blipFill>
          <a:blip r:embed="rId3"/>
          <a:srcRect/>
          <a:stretch>
            <a:fillRect/>
          </a:stretch>
        </p:blipFill>
        <p:spPr bwMode="auto">
          <a:xfrm>
            <a:off x="493713" y="4076700"/>
            <a:ext cx="8134350" cy="1592263"/>
          </a:xfrm>
          <a:prstGeom prst="rect">
            <a:avLst/>
          </a:prstGeom>
          <a:noFill/>
          <a:ln w="9525">
            <a:noFill/>
            <a:miter lim="800000"/>
            <a:headEnd/>
            <a:tailEnd/>
          </a:ln>
        </p:spPr>
      </p:pic>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Obraz 1"/>
          <p:cNvPicPr>
            <a:picLocks noChangeAspect="1"/>
          </p:cNvPicPr>
          <p:nvPr/>
        </p:nvPicPr>
        <p:blipFill>
          <a:blip r:embed="rId2"/>
          <a:srcRect/>
          <a:stretch>
            <a:fillRect/>
          </a:stretch>
        </p:blipFill>
        <p:spPr bwMode="auto">
          <a:xfrm>
            <a:off x="827088" y="2636838"/>
            <a:ext cx="6981825" cy="1330325"/>
          </a:xfrm>
          <a:prstGeom prst="rect">
            <a:avLst/>
          </a:prstGeom>
          <a:noFill/>
          <a:ln w="9525">
            <a:noFill/>
            <a:miter lim="800000"/>
            <a:headEnd/>
            <a:tailEnd/>
          </a:ln>
        </p:spPr>
      </p:pic>
      <p:sp>
        <p:nvSpPr>
          <p:cNvPr id="56323" name="pole tekstowe 2"/>
          <p:cNvSpPr txBox="1">
            <a:spLocks noChangeArrowheads="1"/>
          </p:cNvSpPr>
          <p:nvPr/>
        </p:nvSpPr>
        <p:spPr bwMode="auto">
          <a:xfrm flipH="1">
            <a:off x="1258888" y="1412875"/>
            <a:ext cx="3384550" cy="461963"/>
          </a:xfrm>
          <a:prstGeom prst="rect">
            <a:avLst/>
          </a:prstGeom>
          <a:noFill/>
          <a:ln w="9525">
            <a:noFill/>
            <a:miter lim="800000"/>
            <a:headEnd/>
            <a:tailEnd/>
          </a:ln>
        </p:spPr>
        <p:txBody>
          <a:bodyPr>
            <a:spAutoFit/>
          </a:bodyPr>
          <a:lstStyle/>
          <a:p>
            <a:r>
              <a:rPr lang="pl-PL" altLang="pl-PL" sz="2400">
                <a:solidFill>
                  <a:srgbClr val="FF0000"/>
                </a:solidFill>
                <a:latin typeface="Verdana" pitchFamily="34" charset="0"/>
                <a:ea typeface="Verdana" pitchFamily="34" charset="0"/>
                <a:cs typeface="Verdana" pitchFamily="34" charset="0"/>
              </a:rPr>
              <a:t>Należy również</a:t>
            </a:r>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ytuł 1"/>
          <p:cNvSpPr>
            <a:spLocks noGrp="1"/>
          </p:cNvSpPr>
          <p:nvPr>
            <p:ph type="title"/>
          </p:nvPr>
        </p:nvSpPr>
        <p:spPr/>
        <p:txBody>
          <a:bodyPr/>
          <a:lstStyle/>
          <a:p>
            <a:r>
              <a:rPr lang="pl-PL" altLang="pl-PL" sz="2400" b="1" smtClean="0">
                <a:solidFill>
                  <a:srgbClr val="00664D"/>
                </a:solidFill>
                <a:latin typeface="Verdana" pitchFamily="34" charset="0"/>
                <a:ea typeface="Verdana" pitchFamily="34" charset="0"/>
                <a:cs typeface="Verdana" pitchFamily="34" charset="0"/>
              </a:rPr>
              <a:t>Przygotowanie do egzaminu z języka obcego nowożytnego s. 61</a:t>
            </a:r>
          </a:p>
        </p:txBody>
      </p:sp>
      <p:pic>
        <p:nvPicPr>
          <p:cNvPr id="57347" name="Obraz 6"/>
          <p:cNvPicPr>
            <a:picLocks noChangeAspect="1"/>
          </p:cNvPicPr>
          <p:nvPr/>
        </p:nvPicPr>
        <p:blipFill>
          <a:blip r:embed="rId3"/>
          <a:srcRect/>
          <a:stretch>
            <a:fillRect/>
          </a:stretch>
        </p:blipFill>
        <p:spPr bwMode="auto">
          <a:xfrm>
            <a:off x="179388" y="2205038"/>
            <a:ext cx="8424862" cy="2808287"/>
          </a:xfrm>
          <a:prstGeom prst="rect">
            <a:avLst/>
          </a:prstGeom>
          <a:noFill/>
          <a:ln w="9525">
            <a:noFill/>
            <a:miter lim="800000"/>
            <a:headEnd/>
            <a:tailEnd/>
          </a:ln>
        </p:spPr>
      </p:pic>
      <p:sp>
        <p:nvSpPr>
          <p:cNvPr id="57348" name="pole tekstowe 1"/>
          <p:cNvSpPr txBox="1">
            <a:spLocks noChangeArrowheads="1"/>
          </p:cNvSpPr>
          <p:nvPr/>
        </p:nvSpPr>
        <p:spPr bwMode="auto">
          <a:xfrm>
            <a:off x="539750" y="5300663"/>
            <a:ext cx="8064500" cy="1016000"/>
          </a:xfrm>
          <a:prstGeom prst="rect">
            <a:avLst/>
          </a:prstGeom>
          <a:noFill/>
          <a:ln w="9525">
            <a:noFill/>
            <a:miter lim="800000"/>
            <a:headEnd/>
            <a:tailEnd/>
          </a:ln>
        </p:spPr>
        <p:txBody>
          <a:bodyPr>
            <a:spAutoFit/>
          </a:bodyPr>
          <a:lstStyle/>
          <a:p>
            <a:r>
              <a:rPr lang="pl-PL" altLang="pl-PL" sz="2000">
                <a:solidFill>
                  <a:srgbClr val="FF0000"/>
                </a:solidFill>
              </a:rPr>
              <a:t>Przypominamy o konieczności dezynfekowania sprzętów używanych podczas egzaminu (np. odtwarzacze) z godnie </a:t>
            </a:r>
            <a:br>
              <a:rPr lang="pl-PL" altLang="pl-PL" sz="2000">
                <a:solidFill>
                  <a:srgbClr val="FF0000"/>
                </a:solidFill>
              </a:rPr>
            </a:br>
            <a:r>
              <a:rPr lang="pl-PL" altLang="pl-PL" sz="2000">
                <a:solidFill>
                  <a:srgbClr val="FF0000"/>
                </a:solidFill>
              </a:rPr>
              <a:t>z </a:t>
            </a:r>
            <a:r>
              <a:rPr lang="pl-PL" altLang="pl-PL" sz="2000" i="1">
                <a:solidFill>
                  <a:srgbClr val="FF0000"/>
                </a:solidFill>
              </a:rPr>
              <a:t>Wytycznymi</a:t>
            </a:r>
            <a:r>
              <a:rPr lang="pl-PL" altLang="pl-PL" sz="2000">
                <a:solidFill>
                  <a:srgbClr val="FF0000"/>
                </a:solidFill>
              </a:rPr>
              <a:t>…</a:t>
            </a:r>
          </a:p>
        </p:txBody>
      </p:sp>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ytuł 1"/>
          <p:cNvSpPr>
            <a:spLocks noGrp="1"/>
          </p:cNvSpPr>
          <p:nvPr>
            <p:ph type="title"/>
          </p:nvPr>
        </p:nvSpPr>
        <p:spPr>
          <a:xfrm>
            <a:off x="1042988" y="908050"/>
            <a:ext cx="7772400" cy="649288"/>
          </a:xfrm>
        </p:spPr>
        <p:txBody>
          <a:bodyPr/>
          <a:lstStyle/>
          <a:p>
            <a:endParaRPr lang="pl-PL" altLang="pl-PL" smtClean="0"/>
          </a:p>
        </p:txBody>
      </p:sp>
      <p:sp>
        <p:nvSpPr>
          <p:cNvPr id="59395" name="Symbol zastępczy zawartości 2"/>
          <p:cNvSpPr>
            <a:spLocks noGrp="1"/>
          </p:cNvSpPr>
          <p:nvPr>
            <p:ph idx="1"/>
          </p:nvPr>
        </p:nvSpPr>
        <p:spPr/>
        <p:txBody>
          <a:bodyPr/>
          <a:lstStyle/>
          <a:p>
            <a:endParaRPr lang="pl-PL" altLang="pl-PL" smtClean="0"/>
          </a:p>
        </p:txBody>
      </p:sp>
      <p:pic>
        <p:nvPicPr>
          <p:cNvPr id="59396" name="Obraz 3"/>
          <p:cNvPicPr>
            <a:picLocks noChangeAspect="1"/>
          </p:cNvPicPr>
          <p:nvPr/>
        </p:nvPicPr>
        <p:blipFill>
          <a:blip r:embed="rId3"/>
          <a:srcRect/>
          <a:stretch>
            <a:fillRect/>
          </a:stretch>
        </p:blipFill>
        <p:spPr bwMode="auto">
          <a:xfrm>
            <a:off x="0" y="908050"/>
            <a:ext cx="9144000" cy="5761038"/>
          </a:xfrm>
          <a:prstGeom prst="rect">
            <a:avLst/>
          </a:prstGeom>
          <a:noFill/>
          <a:ln w="9525">
            <a:noFill/>
            <a:miter lim="800000"/>
            <a:headEnd/>
            <a:tailEnd/>
          </a:ln>
        </p:spPr>
      </p:pic>
      <p:sp>
        <p:nvSpPr>
          <p:cNvPr id="6" name="pole tekstowe 5"/>
          <p:cNvSpPr txBox="1"/>
          <p:nvPr/>
        </p:nvSpPr>
        <p:spPr>
          <a:xfrm>
            <a:off x="827088" y="179388"/>
            <a:ext cx="7200900" cy="461962"/>
          </a:xfrm>
          <a:prstGeom prst="rect">
            <a:avLst/>
          </a:prstGeom>
          <a:noFill/>
        </p:spPr>
        <p:txBody>
          <a:bodyPr>
            <a:spAutoFit/>
          </a:bodyPr>
          <a:lstStyle/>
          <a:p>
            <a:pPr>
              <a:defRPr/>
            </a:pPr>
            <a:r>
              <a:rPr lang="pl-PL" sz="24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s. 80 </a:t>
            </a:r>
            <a:r>
              <a:rPr lang="pl-PL" sz="2400" i="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Informacji</a:t>
            </a:r>
          </a:p>
        </p:txBody>
      </p:sp>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txBox="1">
            <a:spLocks noChangeArrowheads="1"/>
          </p:cNvSpPr>
          <p:nvPr/>
        </p:nvSpPr>
        <p:spPr bwMode="auto">
          <a:xfrm>
            <a:off x="0" y="0"/>
            <a:ext cx="821055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defRPr/>
            </a:pPr>
            <a:r>
              <a:rPr lang="pl-PL" altLang="pl-PL" sz="2400" dirty="0" smtClean="0">
                <a:solidFill>
                  <a:schemeClr val="accent1">
                    <a:lumMod val="50000"/>
                  </a:schemeClr>
                </a:solidFill>
                <a:latin typeface="Verdana" panose="020B0604030504040204" pitchFamily="34" charset="0"/>
              </a:rPr>
              <a:t>Organizacja egzaminów w szkołach wg podstawy programowej i standardów</a:t>
            </a:r>
          </a:p>
        </p:txBody>
      </p:sp>
      <p:sp>
        <p:nvSpPr>
          <p:cNvPr id="44035" name="Rectangle 3"/>
          <p:cNvSpPr txBox="1">
            <a:spLocks noChangeArrowheads="1"/>
          </p:cNvSpPr>
          <p:nvPr/>
        </p:nvSpPr>
        <p:spPr bwMode="auto">
          <a:xfrm>
            <a:off x="179388" y="838200"/>
            <a:ext cx="8964612"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buFontTx/>
              <a:buNone/>
              <a:defRPr/>
            </a:pPr>
            <a:r>
              <a:rPr lang="pl-PL" altLang="pl-PL" sz="2000" b="0" dirty="0" smtClean="0">
                <a:solidFill>
                  <a:schemeClr val="accent6">
                    <a:lumMod val="75000"/>
                  </a:schemeClr>
                </a:solidFill>
                <a:latin typeface="Verdana" panose="020B0604030504040204" pitchFamily="34" charset="0"/>
                <a:cs typeface="Times New Roman" panose="02020603050405020304" pitchFamily="18" charset="0"/>
                <a:sym typeface="SPSS Marker Set" pitchFamily="2" charset="2"/>
              </a:rPr>
              <a:t>Przewodniczący ZE podejmuje decyzję o ewentualnym</a:t>
            </a:r>
            <a:br>
              <a:rPr lang="pl-PL" altLang="pl-PL" sz="2000" b="0" dirty="0" smtClean="0">
                <a:solidFill>
                  <a:schemeClr val="accent6">
                    <a:lumMod val="75000"/>
                  </a:schemeClr>
                </a:solidFill>
                <a:latin typeface="Verdana" panose="020B0604030504040204" pitchFamily="34" charset="0"/>
                <a:cs typeface="Times New Roman" panose="02020603050405020304" pitchFamily="18" charset="0"/>
                <a:sym typeface="SPSS Marker Set" pitchFamily="2" charset="2"/>
              </a:rPr>
            </a:br>
            <a:r>
              <a:rPr lang="pl-PL" altLang="pl-PL" sz="2000" b="0" dirty="0" smtClean="0">
                <a:solidFill>
                  <a:schemeClr val="accent6">
                    <a:lumMod val="75000"/>
                  </a:schemeClr>
                </a:solidFill>
                <a:latin typeface="Verdana" panose="020B0604030504040204" pitchFamily="34" charset="0"/>
                <a:cs typeface="Times New Roman" panose="02020603050405020304" pitchFamily="18" charset="0"/>
                <a:sym typeface="SPSS Marker Set" pitchFamily="2" charset="2"/>
              </a:rPr>
              <a:t>przeprowadzeniu egzaminów w jednej sali egzaminacyjnej.</a:t>
            </a:r>
          </a:p>
          <a:p>
            <a:pPr>
              <a:buFontTx/>
              <a:buNone/>
              <a:defRPr/>
            </a:pPr>
            <a:r>
              <a:rPr lang="pl-PL" altLang="pl-PL" sz="2000" b="0" dirty="0" smtClean="0">
                <a:solidFill>
                  <a:schemeClr val="accent6">
                    <a:lumMod val="75000"/>
                  </a:schemeClr>
                </a:solidFill>
                <a:latin typeface="Verdana" panose="020B0604030504040204" pitchFamily="34" charset="0"/>
              </a:rPr>
              <a:t>Przy łączeniu egzaminów pisemnych w jednej sali  należy pamiętać:</a:t>
            </a:r>
          </a:p>
          <a:p>
            <a:pPr>
              <a:defRPr/>
            </a:pPr>
            <a:r>
              <a:rPr lang="pl-PL" altLang="pl-PL" sz="2000" b="0" dirty="0" smtClean="0">
                <a:solidFill>
                  <a:schemeClr val="accent6">
                    <a:lumMod val="75000"/>
                  </a:schemeClr>
                </a:solidFill>
                <a:latin typeface="Verdana" panose="020B0604030504040204" pitchFamily="34" charset="0"/>
              </a:rPr>
              <a:t>o rozdaniu zdającym właściwych arkuszy,</a:t>
            </a:r>
          </a:p>
          <a:p>
            <a:pPr>
              <a:defRPr/>
            </a:pPr>
            <a:r>
              <a:rPr lang="pl-PL" altLang="pl-PL" sz="2000" b="0" dirty="0" smtClean="0">
                <a:solidFill>
                  <a:schemeClr val="accent6">
                    <a:lumMod val="75000"/>
                  </a:schemeClr>
                </a:solidFill>
                <a:latin typeface="Verdana" panose="020B0604030504040204" pitchFamily="34" charset="0"/>
              </a:rPr>
              <a:t>o czasie egzaminu,</a:t>
            </a:r>
          </a:p>
          <a:p>
            <a:pPr>
              <a:defRPr/>
            </a:pPr>
            <a:r>
              <a:rPr lang="pl-PL" altLang="pl-PL" sz="2000" b="0" dirty="0" smtClean="0">
                <a:solidFill>
                  <a:schemeClr val="accent6">
                    <a:lumMod val="75000"/>
                  </a:schemeClr>
                </a:solidFill>
                <a:latin typeface="Verdana" panose="020B0604030504040204" pitchFamily="34" charset="0"/>
              </a:rPr>
              <a:t>o właściwym spakowaniu arkuszy do kopert</a:t>
            </a:r>
          </a:p>
          <a:p>
            <a:pPr>
              <a:buFontTx/>
              <a:buNone/>
              <a:defRPr/>
            </a:pPr>
            <a:endParaRPr lang="pl-PL" altLang="pl-PL" sz="2000" u="sng" dirty="0" smtClean="0">
              <a:latin typeface="Verdana" panose="020B0604030504040204" pitchFamily="34" charset="0"/>
            </a:endParaRPr>
          </a:p>
          <a:p>
            <a:pPr>
              <a:buFontTx/>
              <a:buNone/>
              <a:defRPr/>
            </a:pPr>
            <a:r>
              <a:rPr lang="pl-PL" altLang="pl-PL" sz="2000" u="sng" dirty="0" smtClean="0">
                <a:solidFill>
                  <a:srgbClr val="FF0000"/>
                </a:solidFill>
                <a:latin typeface="Verdana" panose="020B0604030504040204" pitchFamily="34" charset="0"/>
              </a:rPr>
              <a:t>Zalecana osobna sala, odrębna komisja: </a:t>
            </a:r>
          </a:p>
          <a:p>
            <a:pPr>
              <a:buFontTx/>
              <a:buNone/>
              <a:defRPr/>
            </a:pPr>
            <a:r>
              <a:rPr lang="pl-PL" altLang="pl-PL" sz="2000" dirty="0" smtClean="0">
                <a:solidFill>
                  <a:srgbClr val="003366"/>
                </a:solidFill>
                <a:latin typeface="Verdana" panose="020B0604030504040204" pitchFamily="34" charset="0"/>
              </a:rPr>
              <a:t>	</a:t>
            </a:r>
            <a:r>
              <a:rPr lang="pl-PL" altLang="pl-PL" sz="2000" b="0" dirty="0" smtClean="0">
                <a:latin typeface="Verdana" panose="020B0604030504040204" pitchFamily="34" charset="0"/>
              </a:rPr>
              <a:t>-</a:t>
            </a:r>
            <a:r>
              <a:rPr lang="pl-PL" altLang="pl-PL" sz="2000" dirty="0" smtClean="0">
                <a:latin typeface="Verdana" panose="020B0604030504040204" pitchFamily="34" charset="0"/>
              </a:rPr>
              <a:t> </a:t>
            </a:r>
            <a:r>
              <a:rPr lang="pl-PL" altLang="pl-PL" sz="2000" b="0" dirty="0" smtClean="0">
                <a:solidFill>
                  <a:schemeClr val="accent6">
                    <a:lumMod val="75000"/>
                  </a:schemeClr>
                </a:solidFill>
                <a:latin typeface="Verdana" panose="020B0604030504040204" pitchFamily="34" charset="0"/>
              </a:rPr>
              <a:t>w</a:t>
            </a:r>
            <a:r>
              <a:rPr lang="pl-PL" altLang="pl-PL" sz="2000" dirty="0" smtClean="0">
                <a:solidFill>
                  <a:schemeClr val="accent6">
                    <a:lumMod val="75000"/>
                  </a:schemeClr>
                </a:solidFill>
                <a:latin typeface="Verdana" panose="020B0604030504040204" pitchFamily="34" charset="0"/>
              </a:rPr>
              <a:t> </a:t>
            </a:r>
            <a:r>
              <a:rPr lang="pl-PL" altLang="pl-PL" sz="2000" b="0" dirty="0" smtClean="0">
                <a:solidFill>
                  <a:schemeClr val="accent6">
                    <a:lumMod val="75000"/>
                  </a:schemeClr>
                </a:solidFill>
                <a:latin typeface="Verdana" panose="020B0604030504040204" pitchFamily="34" charset="0"/>
                <a:cs typeface="Times New Roman" panose="02020603050405020304" pitchFamily="18" charset="0"/>
              </a:rPr>
              <a:t>przypadku większej liczby zdających </a:t>
            </a:r>
            <a:r>
              <a:rPr lang="pl-PL" altLang="pl-PL" sz="2000" b="0" dirty="0" smtClean="0">
                <a:solidFill>
                  <a:schemeClr val="accent6">
                    <a:lumMod val="75000"/>
                  </a:schemeClr>
                </a:solidFill>
                <a:latin typeface="Verdana" panose="020B0604030504040204" pitchFamily="34" charset="0"/>
              </a:rPr>
              <a:t>egzaminy </a:t>
            </a:r>
            <a:br>
              <a:rPr lang="pl-PL" altLang="pl-PL" sz="2000" b="0" dirty="0" smtClean="0">
                <a:solidFill>
                  <a:schemeClr val="accent6">
                    <a:lumMod val="75000"/>
                  </a:schemeClr>
                </a:solidFill>
                <a:latin typeface="Verdana" panose="020B0604030504040204" pitchFamily="34" charset="0"/>
              </a:rPr>
            </a:br>
            <a:r>
              <a:rPr lang="pl-PL" altLang="pl-PL" sz="2000" b="0" dirty="0" smtClean="0">
                <a:solidFill>
                  <a:schemeClr val="accent6">
                    <a:lumMod val="75000"/>
                  </a:schemeClr>
                </a:solidFill>
                <a:latin typeface="Verdana" panose="020B0604030504040204" pitchFamily="34" charset="0"/>
              </a:rPr>
              <a:t>  </a:t>
            </a:r>
            <a:r>
              <a:rPr lang="pl-PL" altLang="pl-PL" sz="2000" b="0" dirty="0" smtClean="0">
                <a:solidFill>
                  <a:schemeClr val="accent6">
                    <a:lumMod val="75000"/>
                  </a:schemeClr>
                </a:solidFill>
                <a:latin typeface="Verdana" panose="020B0604030504040204" pitchFamily="34" charset="0"/>
                <a:cs typeface="Times New Roman" panose="02020603050405020304" pitchFamily="18" charset="0"/>
              </a:rPr>
              <a:t>w starej/nowej formule</a:t>
            </a:r>
            <a:endParaRPr lang="pl-PL" altLang="pl-PL" sz="2000" u="sng" dirty="0" smtClean="0">
              <a:solidFill>
                <a:schemeClr val="accent6">
                  <a:lumMod val="75000"/>
                </a:schemeClr>
              </a:solidFill>
              <a:latin typeface="Verdana" panose="020B0604030504040204" pitchFamily="34" charset="0"/>
              <a:cs typeface="Times New Roman" panose="02020603050405020304" pitchFamily="18" charset="0"/>
            </a:endParaRPr>
          </a:p>
          <a:p>
            <a:pPr>
              <a:buFontTx/>
              <a:buNone/>
              <a:defRPr/>
            </a:pPr>
            <a:r>
              <a:rPr lang="pl-PL" altLang="pl-PL" sz="2000" u="sng" dirty="0" smtClean="0">
                <a:solidFill>
                  <a:srgbClr val="FF0000"/>
                </a:solidFill>
                <a:latin typeface="Verdana" panose="020B0604030504040204" pitchFamily="34" charset="0"/>
                <a:cs typeface="Times New Roman" panose="02020603050405020304" pitchFamily="18" charset="0"/>
              </a:rPr>
              <a:t>Wymagana osobna sala i komisja:</a:t>
            </a:r>
            <a:endParaRPr lang="pl-PL" altLang="pl-PL" sz="2000" u="sng" dirty="0" smtClean="0">
              <a:solidFill>
                <a:srgbClr val="FF0000"/>
              </a:solidFill>
              <a:latin typeface="Verdana" panose="020B0604030504040204" pitchFamily="34" charset="0"/>
            </a:endParaRPr>
          </a:p>
          <a:p>
            <a:pPr>
              <a:buFontTx/>
              <a:buNone/>
              <a:defRPr/>
            </a:pPr>
            <a:r>
              <a:rPr lang="pl-PL" altLang="pl-PL" sz="2000" b="0" dirty="0" smtClean="0">
                <a:latin typeface="Verdana" panose="020B0604030504040204" pitchFamily="34" charset="0"/>
                <a:cs typeface="Times New Roman" panose="02020603050405020304" pitchFamily="18" charset="0"/>
              </a:rPr>
              <a:t> </a:t>
            </a:r>
            <a:r>
              <a:rPr lang="pl-PL" altLang="pl-PL" sz="2000" dirty="0" smtClean="0">
                <a:latin typeface="Verdana" panose="020B0604030504040204" pitchFamily="34" charset="0"/>
              </a:rPr>
              <a:t>	</a:t>
            </a:r>
            <a:r>
              <a:rPr lang="pl-PL" altLang="pl-PL" sz="2000" dirty="0" smtClean="0">
                <a:solidFill>
                  <a:schemeClr val="accent6">
                    <a:lumMod val="75000"/>
                  </a:schemeClr>
                </a:solidFill>
                <a:latin typeface="Verdana" panose="020B0604030504040204" pitchFamily="34" charset="0"/>
              </a:rPr>
              <a:t>-</a:t>
            </a:r>
            <a:r>
              <a:rPr lang="pl-PL" altLang="pl-PL" sz="2800" b="0" dirty="0">
                <a:solidFill>
                  <a:schemeClr val="accent6">
                    <a:lumMod val="75000"/>
                  </a:schemeClr>
                </a:solidFill>
                <a:latin typeface="Verdana" panose="020B0604030504040204" pitchFamily="34" charset="0"/>
              </a:rPr>
              <a:t> </a:t>
            </a:r>
            <a:r>
              <a:rPr lang="pl-PL" altLang="pl-PL" sz="2000" b="0" dirty="0" smtClean="0">
                <a:solidFill>
                  <a:schemeClr val="accent6">
                    <a:lumMod val="75000"/>
                  </a:schemeClr>
                </a:solidFill>
                <a:latin typeface="Verdana" panose="020B0604030504040204" pitchFamily="34" charset="0"/>
              </a:rPr>
              <a:t>egzaminy  pisemne z języków obcych  (</a:t>
            </a:r>
            <a:r>
              <a:rPr lang="pl-PL" altLang="pl-PL" sz="2000" dirty="0" smtClean="0">
                <a:solidFill>
                  <a:schemeClr val="accent6">
                    <a:lumMod val="75000"/>
                  </a:schemeClr>
                </a:solidFill>
                <a:latin typeface="Verdana" panose="020B0604030504040204" pitchFamily="34" charset="0"/>
              </a:rPr>
              <a:t>inna płyta</a:t>
            </a:r>
            <a:r>
              <a:rPr lang="pl-PL" altLang="pl-PL" sz="2000" b="0" dirty="0" smtClean="0">
                <a:solidFill>
                  <a:schemeClr val="accent6">
                    <a:lumMod val="75000"/>
                  </a:schemeClr>
                </a:solidFill>
                <a:latin typeface="Verdana" panose="020B0604030504040204" pitchFamily="34" charset="0"/>
              </a:rPr>
              <a:t>,  inny czas  </a:t>
            </a:r>
            <a:br>
              <a:rPr lang="pl-PL" altLang="pl-PL" sz="2000" b="0" dirty="0" smtClean="0">
                <a:solidFill>
                  <a:schemeClr val="accent6">
                    <a:lumMod val="75000"/>
                  </a:schemeClr>
                </a:solidFill>
                <a:latin typeface="Verdana" panose="020B0604030504040204" pitchFamily="34" charset="0"/>
              </a:rPr>
            </a:br>
            <a:r>
              <a:rPr lang="pl-PL" altLang="pl-PL" sz="2000" b="0" dirty="0" smtClean="0">
                <a:solidFill>
                  <a:schemeClr val="accent6">
                    <a:lumMod val="75000"/>
                  </a:schemeClr>
                </a:solidFill>
                <a:latin typeface="Verdana" panose="020B0604030504040204" pitchFamily="34" charset="0"/>
              </a:rPr>
              <a:t>  egzaminu) </a:t>
            </a:r>
          </a:p>
          <a:p>
            <a:pPr>
              <a:buFontTx/>
              <a:buNone/>
              <a:defRPr/>
            </a:pPr>
            <a:r>
              <a:rPr lang="pl-PL" altLang="pl-PL" sz="2000" b="0" dirty="0" smtClean="0">
                <a:solidFill>
                  <a:schemeClr val="accent6">
                    <a:lumMod val="75000"/>
                  </a:schemeClr>
                </a:solidFill>
                <a:latin typeface="Verdana" panose="020B0604030504040204" pitchFamily="34" charset="0"/>
              </a:rPr>
              <a:t>	- egzaminy z informatyki (inny czas egzaminu, </a:t>
            </a:r>
            <a:r>
              <a:rPr lang="pl-PL" altLang="pl-PL" sz="2000" dirty="0" smtClean="0">
                <a:solidFill>
                  <a:schemeClr val="accent6">
                    <a:lumMod val="75000"/>
                  </a:schemeClr>
                </a:solidFill>
                <a:latin typeface="Verdana" panose="020B0604030504040204" pitchFamily="34" charset="0"/>
              </a:rPr>
              <a:t>przerwy</a:t>
            </a:r>
            <a:r>
              <a:rPr lang="pl-PL" altLang="pl-PL" sz="2000" b="0" dirty="0" smtClean="0">
                <a:solidFill>
                  <a:schemeClr val="accent6">
                    <a:lumMod val="75000"/>
                  </a:schemeClr>
                </a:solidFill>
                <a:latin typeface="Verdana" panose="020B0604030504040204" pitchFamily="34" charset="0"/>
              </a:rPr>
              <a:t>)</a:t>
            </a:r>
          </a:p>
          <a:p>
            <a:pPr marL="0" indent="0">
              <a:buFontTx/>
              <a:buNone/>
              <a:defRPr/>
            </a:pPr>
            <a:endParaRPr lang="pl-PL" altLang="pl-PL" sz="2000" dirty="0" smtClean="0">
              <a:solidFill>
                <a:schemeClr val="accent6">
                  <a:lumMod val="75000"/>
                </a:schemeClr>
              </a:solidFill>
              <a:latin typeface="Verdana" panose="020B0604030504040204" pitchFamily="34" charset="0"/>
            </a:endParaRPr>
          </a:p>
          <a:p>
            <a:pPr>
              <a:defRPr/>
            </a:pPr>
            <a:endParaRPr lang="pl-PL" altLang="pl-PL" sz="2000" dirty="0" smtClean="0">
              <a:solidFill>
                <a:schemeClr val="accent6">
                  <a:lumMod val="75000"/>
                </a:schemeClr>
              </a:solidFill>
              <a:latin typeface="Verdana" panose="020B0604030504040204" pitchFamily="34" charset="0"/>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ole tekstowe 1"/>
          <p:cNvSpPr txBox="1">
            <a:spLocks noChangeArrowheads="1"/>
          </p:cNvSpPr>
          <p:nvPr/>
        </p:nvSpPr>
        <p:spPr bwMode="auto">
          <a:xfrm>
            <a:off x="395288" y="981075"/>
            <a:ext cx="8569325" cy="4708525"/>
          </a:xfrm>
          <a:prstGeom prst="rect">
            <a:avLst/>
          </a:prstGeom>
          <a:noFill/>
          <a:ln w="9525">
            <a:noFill/>
            <a:miter lim="800000"/>
            <a:headEnd/>
            <a:tailEnd/>
          </a:ln>
        </p:spPr>
        <p:txBody>
          <a:bodyPr>
            <a:spAutoFit/>
          </a:bodyPr>
          <a:lstStyle/>
          <a:p>
            <a:r>
              <a:rPr lang="pl-PL" altLang="pl-PL" sz="2000">
                <a:solidFill>
                  <a:srgbClr val="16165D"/>
                </a:solidFill>
                <a:latin typeface="Verdana" pitchFamily="34" charset="0"/>
                <a:ea typeface="Verdana" pitchFamily="34" charset="0"/>
                <a:cs typeface="Verdana" pitchFamily="34" charset="0"/>
              </a:rPr>
              <a:t>W każdej szkole powinny zostać opracowane wewnętrzne procedury regulujące w szczególności:</a:t>
            </a:r>
          </a:p>
          <a:p>
            <a:endParaRPr lang="pl-PL" altLang="pl-PL" sz="2000">
              <a:solidFill>
                <a:srgbClr val="16165D"/>
              </a:solidFill>
              <a:latin typeface="Verdana" pitchFamily="34" charset="0"/>
              <a:ea typeface="Verdana" pitchFamily="34" charset="0"/>
              <a:cs typeface="Verdana" pitchFamily="34" charset="0"/>
            </a:endParaRPr>
          </a:p>
          <a:p>
            <a:pPr>
              <a:buFontTx/>
              <a:buChar char="-"/>
            </a:pPr>
            <a:r>
              <a:rPr lang="pl-PL" altLang="pl-PL" sz="2000">
                <a:solidFill>
                  <a:srgbClr val="16165D"/>
                </a:solidFill>
                <a:latin typeface="Verdana" pitchFamily="34" charset="0"/>
                <a:ea typeface="Verdana" pitchFamily="34" charset="0"/>
                <a:cs typeface="Verdana" pitchFamily="34" charset="0"/>
              </a:rPr>
              <a:t>sposób wpuszczania zdających do sal egzaminacyjnych, w tym ewentualnego etapowego rozpoczęcia egzaminu dla grup zdających (poszczególnych sal),</a:t>
            </a:r>
          </a:p>
          <a:p>
            <a:endParaRPr lang="pl-PL" altLang="pl-PL" sz="2000">
              <a:solidFill>
                <a:srgbClr val="16165D"/>
              </a:solidFill>
              <a:latin typeface="Verdana" pitchFamily="34" charset="0"/>
              <a:ea typeface="Verdana" pitchFamily="34" charset="0"/>
              <a:cs typeface="Verdana" pitchFamily="34" charset="0"/>
            </a:endParaRPr>
          </a:p>
          <a:p>
            <a:pPr>
              <a:buFontTx/>
              <a:buChar char="-"/>
            </a:pPr>
            <a:r>
              <a:rPr lang="pl-PL" altLang="pl-PL" sz="2000">
                <a:solidFill>
                  <a:srgbClr val="16165D"/>
                </a:solidFill>
                <a:latin typeface="Verdana" pitchFamily="34" charset="0"/>
                <a:ea typeface="Verdana" pitchFamily="34" charset="0"/>
                <a:cs typeface="Verdana" pitchFamily="34" charset="0"/>
              </a:rPr>
              <a:t> losowania miejsc (losuje członek ZN, a nie zdający),</a:t>
            </a:r>
          </a:p>
          <a:p>
            <a:pPr>
              <a:buFontTx/>
              <a:buChar char="-"/>
            </a:pPr>
            <a:endParaRPr lang="pl-PL" altLang="pl-PL" sz="2000">
              <a:solidFill>
                <a:srgbClr val="16165D"/>
              </a:solidFill>
              <a:latin typeface="Verdana" pitchFamily="34" charset="0"/>
              <a:ea typeface="Verdana" pitchFamily="34" charset="0"/>
              <a:cs typeface="Verdana" pitchFamily="34" charset="0"/>
            </a:endParaRPr>
          </a:p>
          <a:p>
            <a:pPr>
              <a:buFontTx/>
              <a:buChar char="-"/>
            </a:pPr>
            <a:r>
              <a:rPr lang="pl-PL" altLang="pl-PL" sz="2000">
                <a:solidFill>
                  <a:srgbClr val="16165D"/>
                </a:solidFill>
                <a:latin typeface="Verdana" pitchFamily="34" charset="0"/>
                <a:ea typeface="Verdana" pitchFamily="34" charset="0"/>
                <a:cs typeface="Verdana" pitchFamily="34" charset="0"/>
              </a:rPr>
              <a:t>sposobu postępowania z kodami kreskowymi (zdający przynoszą kody na każdy egzamin albo są one przechowywane w szkole),</a:t>
            </a:r>
          </a:p>
          <a:p>
            <a:pPr>
              <a:buFontTx/>
              <a:buChar char="-"/>
            </a:pPr>
            <a:endParaRPr lang="pl-PL" altLang="pl-PL" sz="2000">
              <a:solidFill>
                <a:srgbClr val="16165D"/>
              </a:solidFill>
              <a:latin typeface="Verdana" pitchFamily="34" charset="0"/>
              <a:ea typeface="Verdana" pitchFamily="34" charset="0"/>
              <a:cs typeface="Verdana" pitchFamily="34" charset="0"/>
            </a:endParaRPr>
          </a:p>
          <a:p>
            <a:pPr>
              <a:buFontTx/>
              <a:buChar char="-"/>
            </a:pPr>
            <a:r>
              <a:rPr lang="pl-PL" altLang="pl-PL" sz="2000">
                <a:solidFill>
                  <a:srgbClr val="16165D"/>
                </a:solidFill>
                <a:latin typeface="Verdana" pitchFamily="34" charset="0"/>
                <a:ea typeface="Verdana" pitchFamily="34" charset="0"/>
                <a:cs typeface="Verdana" pitchFamily="34" charset="0"/>
              </a:rPr>
              <a:t>sposobu postępowania z przyborami i materiałami pomocniczymi.  </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Obraz 2"/>
          <p:cNvPicPr>
            <a:picLocks noChangeAspect="1"/>
          </p:cNvPicPr>
          <p:nvPr/>
        </p:nvPicPr>
        <p:blipFill>
          <a:blip r:embed="rId3"/>
          <a:srcRect/>
          <a:stretch>
            <a:fillRect/>
          </a:stretch>
        </p:blipFill>
        <p:spPr bwMode="auto">
          <a:xfrm>
            <a:off x="760413" y="981075"/>
            <a:ext cx="8351837" cy="777875"/>
          </a:xfrm>
          <a:prstGeom prst="rect">
            <a:avLst/>
          </a:prstGeom>
          <a:noFill/>
          <a:ln w="9525">
            <a:noFill/>
            <a:miter lim="800000"/>
            <a:headEnd/>
            <a:tailEnd/>
          </a:ln>
        </p:spPr>
      </p:pic>
      <p:pic>
        <p:nvPicPr>
          <p:cNvPr id="63491" name="Obraz 3"/>
          <p:cNvPicPr>
            <a:picLocks noChangeAspect="1"/>
          </p:cNvPicPr>
          <p:nvPr/>
        </p:nvPicPr>
        <p:blipFill>
          <a:blip r:embed="rId4"/>
          <a:srcRect/>
          <a:stretch>
            <a:fillRect/>
          </a:stretch>
        </p:blipFill>
        <p:spPr bwMode="auto">
          <a:xfrm>
            <a:off x="1258888" y="1989138"/>
            <a:ext cx="6477000" cy="4594225"/>
          </a:xfrm>
          <a:prstGeom prst="rect">
            <a:avLst/>
          </a:prstGeom>
          <a:noFill/>
          <a:ln w="9525">
            <a:noFill/>
            <a:miter lim="800000"/>
            <a:headEnd/>
            <a:tailEnd/>
          </a:ln>
        </p:spPr>
      </p:pic>
      <p:sp>
        <p:nvSpPr>
          <p:cNvPr id="2" name="pole tekstowe 1"/>
          <p:cNvSpPr txBox="1"/>
          <p:nvPr/>
        </p:nvSpPr>
        <p:spPr>
          <a:xfrm>
            <a:off x="461963" y="404813"/>
            <a:ext cx="8070850" cy="460375"/>
          </a:xfrm>
          <a:prstGeom prst="rect">
            <a:avLst/>
          </a:prstGeom>
          <a:noFill/>
        </p:spPr>
        <p:txBody>
          <a:bodyPr>
            <a:spAutoFit/>
          </a:bodyPr>
          <a:lstStyle/>
          <a:p>
            <a:pPr>
              <a:defRPr/>
            </a:pPr>
            <a:r>
              <a:rPr lang="pl-PL" sz="24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Planowanie egzaminu w sali egzaminacyjnej</a:t>
            </a: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pole tekstowe 2"/>
          <p:cNvSpPr txBox="1">
            <a:spLocks noChangeArrowheads="1"/>
          </p:cNvSpPr>
          <p:nvPr/>
        </p:nvSpPr>
        <p:spPr bwMode="auto">
          <a:xfrm>
            <a:off x="323850" y="981075"/>
            <a:ext cx="8351838" cy="6000750"/>
          </a:xfrm>
          <a:prstGeom prst="rect">
            <a:avLst/>
          </a:prstGeom>
          <a:noFill/>
          <a:ln w="9525">
            <a:noFill/>
            <a:miter lim="800000"/>
            <a:headEnd/>
            <a:tailEnd/>
          </a:ln>
        </p:spPr>
        <p:txBody>
          <a:bodyPr>
            <a:spAutoFit/>
          </a:bodyPr>
          <a:lstStyle/>
          <a:p>
            <a:r>
              <a:rPr lang="pl-PL" altLang="pl-PL">
                <a:solidFill>
                  <a:srgbClr val="C00000"/>
                </a:solidFill>
                <a:latin typeface="Calibri" pitchFamily="34" charset="0"/>
                <a:ea typeface="Calibri" pitchFamily="34" charset="0"/>
                <a:cs typeface="Calibri" pitchFamily="34" charset="0"/>
              </a:rPr>
              <a:t>Przypominamy:</a:t>
            </a:r>
          </a:p>
          <a:p>
            <a:endParaRPr lang="pl-PL" altLang="pl-PL">
              <a:solidFill>
                <a:srgbClr val="191966"/>
              </a:solidFill>
              <a:latin typeface="Calibri" pitchFamily="34" charset="0"/>
              <a:ea typeface="Calibri" pitchFamily="34" charset="0"/>
              <a:cs typeface="Calibri" pitchFamily="34" charset="0"/>
            </a:endParaRPr>
          </a:p>
          <a:p>
            <a:r>
              <a:rPr lang="pl-PL" altLang="pl-PL">
                <a:solidFill>
                  <a:srgbClr val="191966"/>
                </a:solidFill>
                <a:latin typeface="Calibri" pitchFamily="34" charset="0"/>
                <a:ea typeface="Calibri" pitchFamily="34" charset="0"/>
                <a:cs typeface="Calibri" pitchFamily="34" charset="0"/>
              </a:rPr>
              <a:t>Do matury według starej formuły przystępują </a:t>
            </a:r>
            <a:br>
              <a:rPr lang="pl-PL" altLang="pl-PL">
                <a:solidFill>
                  <a:srgbClr val="191966"/>
                </a:solidFill>
                <a:latin typeface="Calibri" pitchFamily="34" charset="0"/>
                <a:ea typeface="Calibri" pitchFamily="34" charset="0"/>
                <a:cs typeface="Calibri" pitchFamily="34" charset="0"/>
              </a:rPr>
            </a:br>
            <a:r>
              <a:rPr lang="pl-PL" altLang="pl-PL">
                <a:solidFill>
                  <a:srgbClr val="191966"/>
                </a:solidFill>
                <a:latin typeface="Calibri" pitchFamily="34" charset="0"/>
                <a:ea typeface="Calibri" pitchFamily="34" charset="0"/>
                <a:cs typeface="Calibri" pitchFamily="34" charset="0"/>
              </a:rPr>
              <a:t>w tym roku wyłącznie absolwenci techników z lat 2006 - 2015</a:t>
            </a:r>
          </a:p>
          <a:p>
            <a:endParaRPr lang="pl-PL" altLang="pl-PL">
              <a:solidFill>
                <a:srgbClr val="191966"/>
              </a:solidFill>
              <a:latin typeface="Calibri" pitchFamily="34" charset="0"/>
              <a:ea typeface="Calibri" pitchFamily="34" charset="0"/>
              <a:cs typeface="Calibri" pitchFamily="34" charset="0"/>
            </a:endParaRPr>
          </a:p>
          <a:p>
            <a:r>
              <a:rPr lang="pl-PL" altLang="pl-PL">
                <a:solidFill>
                  <a:srgbClr val="191966"/>
                </a:solidFill>
                <a:latin typeface="Calibri" pitchFamily="34" charset="0"/>
                <a:ea typeface="Calibri" pitchFamily="34" charset="0"/>
                <a:cs typeface="Calibri" pitchFamily="34" charset="0"/>
              </a:rPr>
              <a:t>Absolwenci liceów, którzy do tej pory zdawali maturę na starych zasadach i nie mają świadectwa dojrzałości, zdają maturę w całości na nowych zasadach.  </a:t>
            </a:r>
          </a:p>
          <a:p>
            <a:endParaRPr lang="pl-PL" altLang="pl-PL">
              <a:solidFill>
                <a:srgbClr val="191966"/>
              </a:solidFill>
              <a:latin typeface="Calibri" pitchFamily="34" charset="0"/>
              <a:ea typeface="Calibri" pitchFamily="34" charset="0"/>
              <a:cs typeface="Calibri" pitchFamily="34" charset="0"/>
            </a:endParaRPr>
          </a:p>
          <a:p>
            <a:endParaRPr lang="pl-PL" altLang="pl-PL">
              <a:solidFill>
                <a:srgbClr val="191966"/>
              </a:solidFill>
              <a:latin typeface="Calibri" pitchFamily="34" charset="0"/>
              <a:ea typeface="Calibri" pitchFamily="34" charset="0"/>
              <a:cs typeface="Calibri" pitchFamily="34" charset="0"/>
            </a:endParaRPr>
          </a:p>
        </p:txBody>
      </p:sp>
    </p:spTree>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txBox="1">
            <a:spLocks noChangeArrowheads="1"/>
          </p:cNvSpPr>
          <p:nvPr/>
        </p:nvSpPr>
        <p:spPr bwMode="auto">
          <a:xfrm>
            <a:off x="685800" y="304800"/>
            <a:ext cx="7772400" cy="609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defRPr/>
            </a:pPr>
            <a:r>
              <a:rPr lang="pl-PL" altLang="pl-PL" sz="2400" dirty="0" smtClean="0">
                <a:solidFill>
                  <a:schemeClr val="accent1">
                    <a:lumMod val="50000"/>
                  </a:schemeClr>
                </a:solidFill>
                <a:latin typeface="Verdana" panose="020B0604030504040204" pitchFamily="34" charset="0"/>
              </a:rPr>
              <a:t>Czas egzaminów</a:t>
            </a:r>
          </a:p>
        </p:txBody>
      </p:sp>
      <p:graphicFrame>
        <p:nvGraphicFramePr>
          <p:cNvPr id="3" name="Group 45"/>
          <p:cNvGraphicFramePr>
            <a:graphicFrameLocks/>
          </p:cNvGraphicFramePr>
          <p:nvPr/>
        </p:nvGraphicFramePr>
        <p:xfrm>
          <a:off x="685800" y="1524000"/>
          <a:ext cx="7696200" cy="4632325"/>
        </p:xfrm>
        <a:graphic>
          <a:graphicData uri="http://schemas.openxmlformats.org/drawingml/2006/table">
            <a:tbl>
              <a:tblPr/>
              <a:tblGrid>
                <a:gridCol w="17526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1790700">
                  <a:extLst>
                    <a:ext uri="{9D8B030D-6E8A-4147-A177-3AD203B41FA5}">
                      <a16:colId xmlns:a16="http://schemas.microsoft.com/office/drawing/2014/main" xmlns="" val="20002"/>
                    </a:ext>
                  </a:extLst>
                </a:gridCol>
                <a:gridCol w="1866900">
                  <a:extLst>
                    <a:ext uri="{9D8B030D-6E8A-4147-A177-3AD203B41FA5}">
                      <a16:colId xmlns:a16="http://schemas.microsoft.com/office/drawing/2014/main" xmlns="" val="20003"/>
                    </a:ext>
                  </a:extLst>
                </a:gridCol>
              </a:tblGrid>
              <a:tr h="609642">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l-PL" altLang="pl-PL" sz="1600" b="1" i="0" u="none" strike="noStrike" cap="none" normalizeH="0" baseline="0" dirty="0" smtClean="0">
                          <a:ln>
                            <a:noFill/>
                          </a:ln>
                          <a:solidFill>
                            <a:schemeClr val="tx1"/>
                          </a:solidFill>
                          <a:effectLst/>
                          <a:latin typeface="Times New Roman" panose="02020603050405020304" pitchFamily="18" charset="0"/>
                        </a:rPr>
                        <a:t>przedmiot</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l-PL" altLang="pl-PL" sz="1600" b="1" i="0" u="none" strike="noStrike" cap="none" normalizeH="0" baseline="0" smtClean="0">
                          <a:ln>
                            <a:noFill/>
                          </a:ln>
                          <a:solidFill>
                            <a:schemeClr val="tx1"/>
                          </a:solidFill>
                          <a:effectLst/>
                          <a:latin typeface="Times New Roman" panose="02020603050405020304" pitchFamily="18" charset="0"/>
                        </a:rPr>
                        <a:t>poziom</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l-PL" altLang="pl-PL" sz="1600" b="1" i="0" u="none" strike="noStrike" cap="none" normalizeH="0" baseline="0" smtClean="0">
                          <a:ln>
                            <a:noFill/>
                          </a:ln>
                          <a:solidFill>
                            <a:schemeClr val="tx1"/>
                          </a:solidFill>
                          <a:effectLst/>
                          <a:latin typeface="Times New Roman" panose="02020603050405020304" pitchFamily="18" charset="0"/>
                        </a:rPr>
                        <a:t>standardy</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l-PL" altLang="pl-PL" sz="1600" b="1" i="0" u="none" strike="noStrike" cap="none" normalizeH="0" baseline="0" smtClean="0">
                          <a:ln>
                            <a:noFill/>
                          </a:ln>
                          <a:solidFill>
                            <a:schemeClr val="tx1"/>
                          </a:solidFill>
                          <a:effectLst/>
                          <a:latin typeface="Times New Roman" panose="02020603050405020304" pitchFamily="18" charset="0"/>
                        </a:rPr>
                        <a:t>podstawa programowa</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30281">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l-PL" altLang="pl-PL" sz="1600" b="1" i="0" u="none" strike="noStrike" cap="none" normalizeH="0" baseline="0" smtClean="0">
                          <a:ln>
                            <a:noFill/>
                          </a:ln>
                          <a:solidFill>
                            <a:schemeClr val="tx1"/>
                          </a:solidFill>
                          <a:effectLst/>
                          <a:latin typeface="Times New Roman" panose="02020603050405020304" pitchFamily="18" charset="0"/>
                        </a:rPr>
                        <a:t>MPO</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l-PL" altLang="pl-PL" sz="1600" b="0" i="0" u="none" strike="noStrike" cap="none" normalizeH="0" baseline="0" dirty="0" smtClean="0">
                          <a:ln>
                            <a:noFill/>
                          </a:ln>
                          <a:solidFill>
                            <a:schemeClr val="tx1"/>
                          </a:solidFill>
                          <a:effectLst/>
                          <a:latin typeface="Times New Roman" panose="02020603050405020304" pitchFamily="18" charset="0"/>
                        </a:rPr>
                        <a:t>podstawowy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l-PL" altLang="pl-PL" sz="1600" b="0" i="0" u="none" strike="noStrike" cap="none" normalizeH="0" baseline="0" dirty="0" smtClean="0">
                          <a:ln>
                            <a:noFill/>
                          </a:ln>
                          <a:solidFill>
                            <a:schemeClr val="tx1"/>
                          </a:solidFill>
                          <a:effectLst/>
                          <a:latin typeface="Times New Roman" panose="02020603050405020304" pitchFamily="18" charset="0"/>
                        </a:rPr>
                        <a:t>rozszerzony</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l-PL" altLang="pl-PL" sz="1600" b="0" i="0" u="none" strike="noStrike" cap="none" normalizeH="0" baseline="0" smtClean="0">
                          <a:ln>
                            <a:noFill/>
                          </a:ln>
                          <a:solidFill>
                            <a:schemeClr val="tx1"/>
                          </a:solidFill>
                          <a:effectLst/>
                          <a:latin typeface="Times New Roman" panose="02020603050405020304" pitchFamily="18" charset="0"/>
                        </a:rPr>
                        <a:t>ten sam</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l-PL" altLang="pl-PL" sz="1600" b="0" i="0" u="none" strike="noStrike" cap="none" normalizeH="0" baseline="0" smtClean="0">
                          <a:ln>
                            <a:noFill/>
                          </a:ln>
                          <a:solidFill>
                            <a:schemeClr val="tx1"/>
                          </a:solidFill>
                          <a:effectLst/>
                          <a:latin typeface="Times New Roman" panose="02020603050405020304" pitchFamily="18" charset="0"/>
                        </a:rPr>
                        <a:t>ten sam</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79158">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l-PL" altLang="pl-PL" sz="1600" b="1" i="0" u="none" strike="noStrike" cap="none" normalizeH="0" baseline="0" smtClean="0">
                          <a:ln>
                            <a:noFill/>
                          </a:ln>
                          <a:solidFill>
                            <a:schemeClr val="tx1"/>
                          </a:solidFill>
                          <a:effectLst/>
                          <a:latin typeface="Times New Roman" panose="02020603050405020304" pitchFamily="18" charset="0"/>
                        </a:rPr>
                        <a:t>MMA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l-PL" altLang="pl-PL" sz="1600" b="0" i="0" u="none" strike="noStrike" cap="none" normalizeH="0" baseline="0" dirty="0" smtClean="0">
                          <a:ln>
                            <a:noFill/>
                          </a:ln>
                          <a:solidFill>
                            <a:schemeClr val="tx1"/>
                          </a:solidFill>
                          <a:effectLst/>
                          <a:latin typeface="Times New Roman" panose="02020603050405020304" pitchFamily="18" charset="0"/>
                        </a:rPr>
                        <a:t>podstawowy /rozszerzony</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l-PL" altLang="pl-PL" sz="1600" b="0" i="0" u="none" strike="noStrike" cap="none" normalizeH="0" baseline="0" smtClean="0">
                          <a:ln>
                            <a:noFill/>
                          </a:ln>
                          <a:solidFill>
                            <a:schemeClr val="tx1"/>
                          </a:solidFill>
                          <a:effectLst/>
                          <a:latin typeface="Times New Roman" panose="02020603050405020304" pitchFamily="18" charset="0"/>
                        </a:rPr>
                        <a:t>ten sam</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l-PL" altLang="pl-PL" sz="1600" b="0" i="0" u="none" strike="noStrike" cap="none" normalizeH="0" baseline="0" smtClean="0">
                          <a:ln>
                            <a:noFill/>
                          </a:ln>
                          <a:solidFill>
                            <a:schemeClr val="tx1"/>
                          </a:solidFill>
                          <a:effectLst/>
                          <a:latin typeface="Times New Roman" panose="02020603050405020304" pitchFamily="18" charset="0"/>
                        </a:rPr>
                        <a:t>ten sam</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25577">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l-PL" altLang="pl-PL" sz="1600" b="1" i="0" u="none" strike="noStrike" cap="none" normalizeH="0" baseline="0" smtClean="0">
                          <a:ln>
                            <a:noFill/>
                          </a:ln>
                          <a:solidFill>
                            <a:schemeClr val="tx1"/>
                          </a:solidFill>
                          <a:effectLst/>
                          <a:latin typeface="Times New Roman" panose="02020603050405020304" pitchFamily="18" charset="0"/>
                        </a:rPr>
                        <a:t>JĘZYKI</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l-PL" altLang="pl-PL" sz="1600" b="0" i="0" u="none" strike="noStrike" cap="none" normalizeH="0" baseline="0" dirty="0" smtClean="0">
                          <a:ln>
                            <a:noFill/>
                          </a:ln>
                          <a:solidFill>
                            <a:schemeClr val="tx1"/>
                          </a:solidFill>
                          <a:effectLst/>
                          <a:latin typeface="Times New Roman" panose="02020603050405020304" pitchFamily="18" charset="0"/>
                        </a:rPr>
                        <a:t>podstawowy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l-PL" altLang="pl-PL" sz="1600" b="0" i="0" u="none" strike="noStrike" cap="none" normalizeH="0" baseline="0" dirty="0" smtClean="0">
                          <a:ln>
                            <a:noFill/>
                          </a:ln>
                          <a:solidFill>
                            <a:schemeClr val="tx1"/>
                          </a:solidFill>
                          <a:effectLst/>
                          <a:latin typeface="Times New Roman" panose="02020603050405020304" pitchFamily="18" charset="0"/>
                        </a:rPr>
                        <a:t>rozszerzony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l-PL" altLang="pl-PL" sz="1600" b="0" i="0" u="none" strike="noStrike" cap="none" normalizeH="0" baseline="0" dirty="0" smtClean="0">
                          <a:ln>
                            <a:noFill/>
                          </a:ln>
                          <a:solidFill>
                            <a:schemeClr val="tx1"/>
                          </a:solidFill>
                          <a:effectLst/>
                          <a:latin typeface="Times New Roman" panose="02020603050405020304" pitchFamily="18" charset="0"/>
                        </a:rPr>
                        <a:t>dwujęzyczny</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l-PL" altLang="pl-PL" sz="1600" b="1" i="0" u="none" strike="noStrike" cap="none" normalizeH="0" baseline="0" smtClean="0">
                          <a:ln>
                            <a:noFill/>
                          </a:ln>
                          <a:solidFill>
                            <a:srgbClr val="CC3300"/>
                          </a:solidFill>
                          <a:effectLst/>
                          <a:latin typeface="Times New Roman" panose="02020603050405020304" pitchFamily="18" charset="0"/>
                        </a:rPr>
                        <a:t>120</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l-PL" altLang="pl-PL" sz="1600" b="1" i="0" u="none" strike="noStrike" cap="none" normalizeH="0" baseline="0" smtClean="0">
                          <a:ln>
                            <a:noFill/>
                          </a:ln>
                          <a:solidFill>
                            <a:srgbClr val="CC3300"/>
                          </a:solidFill>
                          <a:effectLst/>
                          <a:latin typeface="Times New Roman" panose="02020603050405020304" pitchFamily="18" charset="0"/>
                        </a:rPr>
                        <a:t>120+70</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l-PL" altLang="pl-PL" sz="1600" b="1" i="0" u="none" strike="noStrike" cap="none" normalizeH="0" baseline="0" smtClean="0">
                          <a:ln>
                            <a:noFill/>
                          </a:ln>
                          <a:solidFill>
                            <a:srgbClr val="CC3300"/>
                          </a:solidFill>
                          <a:effectLst/>
                          <a:latin typeface="Times New Roman" panose="02020603050405020304" pitchFamily="18" charset="0"/>
                        </a:rPr>
                        <a:t>180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l-PL" altLang="pl-PL" sz="1600" b="1" i="0" u="none" strike="noStrike" cap="none" normalizeH="0" baseline="0" smtClean="0">
                          <a:ln>
                            <a:noFill/>
                          </a:ln>
                          <a:solidFill>
                            <a:srgbClr val="C00000"/>
                          </a:solidFill>
                          <a:effectLst/>
                          <a:latin typeface="Times New Roman" panose="02020603050405020304" pitchFamily="18" charset="0"/>
                        </a:rPr>
                        <a:t>120</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l-PL" altLang="pl-PL" sz="1600" b="1" i="0" u="none" strike="noStrike" cap="none" normalizeH="0" baseline="0" smtClean="0">
                          <a:ln>
                            <a:noFill/>
                          </a:ln>
                          <a:solidFill>
                            <a:srgbClr val="CC3300"/>
                          </a:solidFill>
                          <a:effectLst/>
                          <a:latin typeface="Times New Roman" panose="02020603050405020304" pitchFamily="18" charset="0"/>
                        </a:rPr>
                        <a:t>150</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l-PL" altLang="pl-PL" sz="1600" b="1" i="0" u="none" strike="noStrike" cap="none" normalizeH="0" baseline="0" smtClean="0">
                          <a:ln>
                            <a:noFill/>
                          </a:ln>
                          <a:solidFill>
                            <a:srgbClr val="CC3300"/>
                          </a:solidFill>
                          <a:effectLst/>
                          <a:latin typeface="Times New Roman" panose="02020603050405020304" pitchFamily="18" charset="0"/>
                        </a:rPr>
                        <a:t>180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30281">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l-PL" altLang="pl-PL" sz="1600" b="1" i="0" u="none" strike="noStrike" cap="none" normalizeH="0" baseline="0" smtClean="0">
                          <a:ln>
                            <a:noFill/>
                          </a:ln>
                          <a:solidFill>
                            <a:schemeClr val="tx1"/>
                          </a:solidFill>
                          <a:effectLst/>
                          <a:latin typeface="Times New Roman" panose="02020603050405020304" pitchFamily="18" charset="0"/>
                        </a:rPr>
                        <a:t>MBI  MCH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l-PL" altLang="pl-PL" sz="1600" b="1" i="0" u="none" strike="noStrike" cap="none" normalizeH="0" baseline="0" smtClean="0">
                          <a:ln>
                            <a:noFill/>
                          </a:ln>
                          <a:solidFill>
                            <a:schemeClr val="tx1"/>
                          </a:solidFill>
                          <a:effectLst/>
                          <a:latin typeface="Times New Roman" panose="02020603050405020304" pitchFamily="18" charset="0"/>
                        </a:rPr>
                        <a:t>MFA  MGE</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l-PL" altLang="pl-PL" sz="1600" b="0" i="0" u="none" strike="noStrike" cap="none" normalizeH="0" baseline="0" smtClean="0">
                          <a:ln>
                            <a:noFill/>
                          </a:ln>
                          <a:solidFill>
                            <a:schemeClr val="tx1"/>
                          </a:solidFill>
                          <a:effectLst/>
                          <a:latin typeface="Times New Roman" panose="02020603050405020304" pitchFamily="18" charset="0"/>
                        </a:rPr>
                        <a:t>podstawowy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l-PL" altLang="pl-PL" sz="1600" b="0" i="0" u="none" strike="noStrike" cap="none" normalizeH="0" baseline="0" smtClean="0">
                          <a:ln>
                            <a:noFill/>
                          </a:ln>
                          <a:solidFill>
                            <a:schemeClr val="tx1"/>
                          </a:solidFill>
                          <a:effectLst/>
                          <a:latin typeface="Times New Roman" panose="02020603050405020304" pitchFamily="18" charset="0"/>
                        </a:rPr>
                        <a:t>rozszerzony</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l-PL" altLang="pl-PL" sz="1600" b="0" i="0" u="none" strike="noStrike" cap="none" normalizeH="0" baseline="0" smtClean="0">
                          <a:ln>
                            <a:noFill/>
                          </a:ln>
                          <a:solidFill>
                            <a:schemeClr val="tx1"/>
                          </a:solidFill>
                          <a:effectLst/>
                          <a:latin typeface="Times New Roman" panose="02020603050405020304" pitchFamily="18" charset="0"/>
                        </a:rPr>
                        <a:t>120</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l-PL" altLang="pl-PL" sz="1600" b="1" i="0" u="none" strike="noStrike" cap="none" normalizeH="0" baseline="0" smtClean="0">
                          <a:ln>
                            <a:noFill/>
                          </a:ln>
                          <a:solidFill>
                            <a:schemeClr val="tx1"/>
                          </a:solidFill>
                          <a:effectLst/>
                          <a:latin typeface="Times New Roman" panose="02020603050405020304" pitchFamily="18" charset="0"/>
                        </a:rPr>
                        <a:t>150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l-PL" altLang="pl-PL" sz="1600" b="0" i="0" u="none" strike="noStrike" cap="none" normalizeH="0" baseline="0" smtClean="0">
                          <a:ln>
                            <a:noFill/>
                          </a:ln>
                          <a:solidFill>
                            <a:schemeClr val="tx1"/>
                          </a:solidFill>
                          <a:effectLst/>
                          <a:latin typeface="Times New Roman" panose="02020603050405020304" pitchFamily="18" charset="0"/>
                        </a:rPr>
                        <a: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l-PL" altLang="pl-PL" sz="1600" b="1" i="0" u="none" strike="noStrike" cap="none" normalizeH="0" baseline="0" smtClean="0">
                          <a:ln>
                            <a:noFill/>
                          </a:ln>
                          <a:solidFill>
                            <a:schemeClr val="tx1"/>
                          </a:solidFill>
                          <a:effectLst/>
                          <a:latin typeface="Times New Roman" panose="02020603050405020304" pitchFamily="18" charset="0"/>
                        </a:rPr>
                        <a:t>180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28693">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l-PL" altLang="pl-PL" sz="1600" b="1" i="0" u="none" strike="noStrike" cap="none" normalizeH="0" baseline="0" smtClean="0">
                          <a:ln>
                            <a:noFill/>
                          </a:ln>
                          <a:solidFill>
                            <a:schemeClr val="tx1"/>
                          </a:solidFill>
                          <a:effectLst/>
                          <a:latin typeface="Times New Roman" panose="02020603050405020304" pitchFamily="18" charset="0"/>
                        </a:rPr>
                        <a:t>MIN</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l-PL" altLang="pl-PL" sz="1600" b="0" i="0" u="none" strike="noStrike" cap="none" normalizeH="0" baseline="0" smtClean="0">
                          <a:ln>
                            <a:noFill/>
                          </a:ln>
                          <a:solidFill>
                            <a:schemeClr val="tx1"/>
                          </a:solidFill>
                          <a:effectLst/>
                          <a:latin typeface="Times New Roman" panose="02020603050405020304" pitchFamily="18" charset="0"/>
                        </a:rPr>
                        <a:t>podstawowy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l-PL" altLang="pl-PL" sz="1600" b="0" i="0" u="none" strike="noStrike" cap="none" normalizeH="0" baseline="0" smtClean="0">
                          <a:ln>
                            <a:noFill/>
                          </a:ln>
                          <a:solidFill>
                            <a:schemeClr val="tx1"/>
                          </a:solidFill>
                          <a:effectLst/>
                          <a:latin typeface="Times New Roman" panose="02020603050405020304" pitchFamily="18" charset="0"/>
                        </a:rPr>
                        <a:t>rozszerzony</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l-PL" altLang="pl-PL" sz="1600" b="0" i="0" u="none" strike="noStrike" cap="none" normalizeH="0" baseline="0" smtClean="0">
                          <a:ln>
                            <a:noFill/>
                          </a:ln>
                          <a:solidFill>
                            <a:schemeClr val="tx1"/>
                          </a:solidFill>
                          <a:effectLst/>
                          <a:latin typeface="Times New Roman" panose="02020603050405020304" pitchFamily="18" charset="0"/>
                        </a:rPr>
                        <a:t> </a:t>
                      </a:r>
                      <a:r>
                        <a:rPr kumimoji="0" lang="pl-PL" altLang="pl-PL" sz="1600" b="1" i="0" u="none" strike="noStrike" cap="none" normalizeH="0" baseline="0" smtClean="0">
                          <a:ln>
                            <a:noFill/>
                          </a:ln>
                          <a:solidFill>
                            <a:srgbClr val="CC3300"/>
                          </a:solidFill>
                          <a:effectLst/>
                          <a:latin typeface="Times New Roman" panose="02020603050405020304" pitchFamily="18" charset="0"/>
                        </a:rPr>
                        <a:t>75+120</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l-PL" altLang="pl-PL" sz="1600" b="1" i="0" u="none" strike="noStrike" cap="none" normalizeH="0" baseline="0" smtClean="0">
                          <a:ln>
                            <a:noFill/>
                          </a:ln>
                          <a:solidFill>
                            <a:srgbClr val="CC3300"/>
                          </a:solidFill>
                          <a:effectLst/>
                          <a:latin typeface="Times New Roman" panose="02020603050405020304" pitchFamily="18" charset="0"/>
                        </a:rPr>
                        <a:t>90+150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l-PL" altLang="pl-PL" sz="1600" b="0" i="0" u="none" strike="noStrike" cap="none" normalizeH="0" baseline="0" smtClean="0">
                          <a:ln>
                            <a:noFill/>
                          </a:ln>
                          <a:solidFill>
                            <a:schemeClr val="tx1"/>
                          </a:solidFill>
                          <a:effectLst/>
                          <a:latin typeface="Times New Roman" panose="02020603050405020304" pitchFamily="18" charset="0"/>
                        </a:rPr>
                        <a: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l-PL" altLang="pl-PL" sz="1600" b="1" i="0" u="none" strike="noStrike" cap="none" normalizeH="0" baseline="0" smtClean="0">
                          <a:ln>
                            <a:noFill/>
                          </a:ln>
                          <a:solidFill>
                            <a:srgbClr val="CC3300"/>
                          </a:solidFill>
                          <a:effectLst/>
                          <a:latin typeface="Times New Roman" panose="02020603050405020304" pitchFamily="18" charset="0"/>
                        </a:rPr>
                        <a:t>60+150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28693">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l-PL" altLang="pl-PL" sz="1600" b="1" i="0" u="none" strike="noStrike" cap="none" normalizeH="0" baseline="0" smtClean="0">
                          <a:ln>
                            <a:noFill/>
                          </a:ln>
                          <a:solidFill>
                            <a:schemeClr val="tx1"/>
                          </a:solidFill>
                          <a:effectLst/>
                          <a:latin typeface="Times New Roman" panose="02020603050405020304" pitchFamily="18" charset="0"/>
                        </a:rPr>
                        <a:t>POZOSTAŁE PRZEDMIOTY</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l-PL" altLang="pl-PL" sz="1600" b="0" i="0" u="none" strike="noStrike" cap="none" normalizeH="0" baseline="0" smtClean="0">
                          <a:ln>
                            <a:noFill/>
                          </a:ln>
                          <a:solidFill>
                            <a:schemeClr val="tx1"/>
                          </a:solidFill>
                          <a:effectLst/>
                          <a:latin typeface="Times New Roman" panose="02020603050405020304" pitchFamily="18" charset="0"/>
                        </a:rPr>
                        <a:t>podstawowy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pl-PL" altLang="pl-PL" sz="1600" b="0" i="0" u="none" strike="noStrike" cap="none" normalizeH="0" baseline="0" smtClean="0">
                          <a:ln>
                            <a:noFill/>
                          </a:ln>
                          <a:solidFill>
                            <a:schemeClr val="tx1"/>
                          </a:solidFill>
                          <a:effectLst/>
                          <a:latin typeface="Times New Roman" panose="02020603050405020304" pitchFamily="18" charset="0"/>
                        </a:rPr>
                        <a:t>rozszerzony</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l-PL" altLang="pl-PL" sz="1600" b="1" i="0" u="none" strike="noStrike" cap="none" normalizeH="0" baseline="0" smtClean="0">
                          <a:ln>
                            <a:noFill/>
                          </a:ln>
                          <a:solidFill>
                            <a:schemeClr val="tx1"/>
                          </a:solidFill>
                          <a:effectLst/>
                          <a:latin typeface="Times New Roman" panose="02020603050405020304" pitchFamily="18" charset="0"/>
                        </a:rPr>
                        <a:t>120</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l-PL" altLang="pl-PL" sz="1600" b="1" i="0" u="none" strike="noStrike" cap="none" normalizeH="0" baseline="0" smtClean="0">
                          <a:ln>
                            <a:noFill/>
                          </a:ln>
                          <a:solidFill>
                            <a:schemeClr val="tx1"/>
                          </a:solidFill>
                          <a:effectLst/>
                          <a:latin typeface="Times New Roman" panose="02020603050405020304" pitchFamily="18" charset="0"/>
                        </a:rPr>
                        <a:t>180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defRPr sz="2400">
                          <a:solidFill>
                            <a:schemeClr val="tx1"/>
                          </a:solidFill>
                          <a:latin typeface="Times New Roman" panose="02020603050405020304" pitchFamily="18" charset="0"/>
                        </a:defRPr>
                      </a:lvl2pPr>
                      <a:lvl3pPr marL="1143000" indent="-228600">
                        <a:spcBef>
                          <a:spcPct val="20000"/>
                        </a:spcBef>
                        <a:defRPr sz="2000">
                          <a:solidFill>
                            <a:schemeClr val="tx1"/>
                          </a:solidFill>
                          <a:latin typeface="Times New Roman" panose="02020603050405020304" pitchFamily="18" charset="0"/>
                        </a:defRPr>
                      </a:lvl3pPr>
                      <a:lvl4pPr marL="1600200" indent="-228600">
                        <a:spcBef>
                          <a:spcPct val="20000"/>
                        </a:spcBef>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l-PL" altLang="pl-PL" sz="1600" b="0" i="0" u="none" strike="noStrike" cap="none" normalizeH="0" baseline="0" smtClean="0">
                          <a:ln>
                            <a:noFill/>
                          </a:ln>
                          <a:solidFill>
                            <a:schemeClr val="tx1"/>
                          </a:solidFill>
                          <a:effectLst/>
                          <a:latin typeface="Times New Roman" panose="02020603050405020304" pitchFamily="18" charset="0"/>
                        </a:rPr>
                        <a:t>-</a:t>
                      </a:r>
                      <a:endParaRPr kumimoji="0" lang="pl-PL" altLang="pl-PL" sz="1600" b="1" i="0" u="none" strike="noStrike" cap="none" normalizeH="0" baseline="0" smtClean="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pl-PL" altLang="pl-PL" sz="1600" b="1" i="0" u="none" strike="noStrike" cap="none" normalizeH="0" baseline="0" smtClean="0">
                          <a:ln>
                            <a:noFill/>
                          </a:ln>
                          <a:solidFill>
                            <a:schemeClr val="tx1"/>
                          </a:solidFill>
                          <a:effectLst/>
                          <a:latin typeface="Times New Roman" panose="02020603050405020304" pitchFamily="18" charset="0"/>
                        </a:rPr>
                        <a:t>180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900113" y="0"/>
            <a:ext cx="7129462" cy="1512888"/>
          </a:xfrm>
        </p:spPr>
        <p:txBody>
          <a:bodyPr/>
          <a:lstStyle/>
          <a:p>
            <a:pPr eaLnBrk="1" hangingPunct="1">
              <a:defRPr/>
            </a:pPr>
            <a:r>
              <a:rPr lang="pl-PL" altLang="pl-PL" sz="2400" b="1" dirty="0" smtClean="0">
                <a:solidFill>
                  <a:schemeClr val="accent1">
                    <a:lumMod val="50000"/>
                  </a:schemeClr>
                </a:solidFill>
                <a:latin typeface="Verdana" panose="020B0604030504040204" pitchFamily="34" charset="0"/>
              </a:rPr>
              <a:t>Przed egzaminem</a:t>
            </a:r>
            <a:br>
              <a:rPr lang="pl-PL" altLang="pl-PL" sz="2400" b="1" dirty="0" smtClean="0">
                <a:solidFill>
                  <a:schemeClr val="accent1">
                    <a:lumMod val="50000"/>
                  </a:schemeClr>
                </a:solidFill>
                <a:latin typeface="Verdana" panose="020B0604030504040204" pitchFamily="34" charset="0"/>
              </a:rPr>
            </a:br>
            <a:endParaRPr lang="pl-PL" altLang="pl-PL" sz="2400" b="1" dirty="0" smtClean="0">
              <a:solidFill>
                <a:schemeClr val="bg2"/>
              </a:solidFill>
              <a:latin typeface="Verdana" panose="020B0604030504040204" pitchFamily="34" charset="0"/>
            </a:endParaRPr>
          </a:p>
        </p:txBody>
      </p:sp>
      <p:sp>
        <p:nvSpPr>
          <p:cNvPr id="21507" name="Rectangle 1027"/>
          <p:cNvSpPr>
            <a:spLocks noGrp="1" noChangeArrowheads="1"/>
          </p:cNvSpPr>
          <p:nvPr>
            <p:ph type="body" idx="1"/>
          </p:nvPr>
        </p:nvSpPr>
        <p:spPr>
          <a:xfrm>
            <a:off x="107950" y="1125538"/>
            <a:ext cx="9036050" cy="5732462"/>
          </a:xfrm>
        </p:spPr>
        <p:txBody>
          <a:bodyPr/>
          <a:lstStyle/>
          <a:p>
            <a:pPr eaLnBrk="1" hangingPunct="1">
              <a:buFont typeface="SPSS Marker Set" pitchFamily="2" charset="2"/>
              <a:buChar char="í"/>
              <a:defRPr/>
            </a:pPr>
            <a:r>
              <a:rPr lang="pl-PL" altLang="pl-PL" sz="2000" dirty="0" smtClean="0">
                <a:solidFill>
                  <a:schemeClr val="accent6">
                    <a:lumMod val="50000"/>
                  </a:schemeClr>
                </a:solidFill>
                <a:latin typeface="Verdana" panose="020B0604030504040204" pitchFamily="34" charset="0"/>
              </a:rPr>
              <a:t>Przewodniczący ZN w obecności 1 przedstawiciela zdających odbiera materiały egzaminacyjne od przewodniczącego ZE.</a:t>
            </a:r>
          </a:p>
          <a:p>
            <a:pPr eaLnBrk="1" hangingPunct="1">
              <a:buFont typeface="SPSS Marker Set" pitchFamily="2" charset="2"/>
              <a:buChar char="í"/>
              <a:defRPr/>
            </a:pPr>
            <a:r>
              <a:rPr lang="pl-PL" altLang="pl-PL" sz="2000" b="1" dirty="0" smtClean="0">
                <a:solidFill>
                  <a:srgbClr val="C00000"/>
                </a:solidFill>
                <a:latin typeface="Verdana" panose="020B0604030504040204" pitchFamily="34" charset="0"/>
              </a:rPr>
              <a:t>Należy dokładnie sprawdzić:</a:t>
            </a:r>
          </a:p>
          <a:p>
            <a:pPr eaLnBrk="1" hangingPunct="1">
              <a:defRPr/>
            </a:pPr>
            <a:r>
              <a:rPr lang="pl-PL" altLang="pl-PL" sz="2000" dirty="0" smtClean="0">
                <a:solidFill>
                  <a:schemeClr val="accent6">
                    <a:lumMod val="50000"/>
                  </a:schemeClr>
                </a:solidFill>
                <a:latin typeface="Verdana" panose="020B0604030504040204" pitchFamily="34" charset="0"/>
              </a:rPr>
              <a:t>  czy odbieramy arkusze egzaminacyjne na właściwy 	egzamin/poziom</a:t>
            </a:r>
            <a:endParaRPr lang="pl-PL" altLang="pl-PL" sz="2000" dirty="0">
              <a:solidFill>
                <a:schemeClr val="accent6">
                  <a:lumMod val="50000"/>
                </a:schemeClr>
              </a:solidFill>
              <a:latin typeface="Verdana" panose="020B0604030504040204" pitchFamily="34" charset="0"/>
            </a:endParaRPr>
          </a:p>
          <a:p>
            <a:pPr eaLnBrk="1" hangingPunct="1">
              <a:defRPr/>
            </a:pPr>
            <a:r>
              <a:rPr lang="pl-PL" altLang="pl-PL" sz="2000" dirty="0" smtClean="0">
                <a:solidFill>
                  <a:schemeClr val="accent6">
                    <a:lumMod val="50000"/>
                  </a:schemeClr>
                </a:solidFill>
                <a:latin typeface="Verdana" panose="020B0604030504040204" pitchFamily="34" charset="0"/>
              </a:rPr>
              <a:t>czy odbieramy arkusze niestandardowe</a:t>
            </a:r>
            <a:endParaRPr lang="pl-PL" altLang="pl-PL" sz="2000" dirty="0">
              <a:solidFill>
                <a:schemeClr val="accent6">
                  <a:lumMod val="50000"/>
                </a:schemeClr>
              </a:solidFill>
              <a:latin typeface="Verdana" panose="020B0604030504040204" pitchFamily="34" charset="0"/>
            </a:endParaRPr>
          </a:p>
          <a:p>
            <a:pPr eaLnBrk="1" hangingPunct="1">
              <a:defRPr/>
            </a:pPr>
            <a:r>
              <a:rPr lang="pl-PL" altLang="pl-PL" sz="2000" dirty="0">
                <a:solidFill>
                  <a:schemeClr val="accent6">
                    <a:lumMod val="50000"/>
                  </a:schemeClr>
                </a:solidFill>
                <a:latin typeface="Verdana" panose="020B0604030504040204" pitchFamily="34" charset="0"/>
              </a:rPr>
              <a:t>c</a:t>
            </a:r>
            <a:r>
              <a:rPr lang="pl-PL" altLang="pl-PL" sz="2000" dirty="0" smtClean="0">
                <a:solidFill>
                  <a:schemeClr val="accent6">
                    <a:lumMod val="50000"/>
                  </a:schemeClr>
                </a:solidFill>
                <a:latin typeface="Verdana" panose="020B0604030504040204" pitchFamily="34" charset="0"/>
              </a:rPr>
              <a:t>zy odbieramy właściwą ilość arkuszy z podziałem na standardy 	wymagań i podstawę programową</a:t>
            </a:r>
          </a:p>
          <a:p>
            <a:pPr marL="0" indent="0" eaLnBrk="1" hangingPunct="1">
              <a:buFontTx/>
              <a:buNone/>
              <a:defRPr/>
            </a:pPr>
            <a:r>
              <a:rPr lang="pl-PL" altLang="pl-PL" sz="2000" b="1" dirty="0" smtClean="0">
                <a:solidFill>
                  <a:srgbClr val="C00000"/>
                </a:solidFill>
                <a:latin typeface="Verdana" panose="020B0604030504040204" pitchFamily="34" charset="0"/>
              </a:rPr>
              <a:t>Należy dokładnie sprawdzić </a:t>
            </a:r>
            <a:r>
              <a:rPr lang="pl-PL" altLang="pl-PL" sz="2000" dirty="0" smtClean="0">
                <a:solidFill>
                  <a:schemeClr val="accent6">
                    <a:lumMod val="50000"/>
                  </a:schemeClr>
                </a:solidFill>
                <a:latin typeface="Verdana" panose="020B0604030504040204" pitchFamily="34" charset="0"/>
              </a:rPr>
              <a:t>czy odebraliśmy właściwe listy:</a:t>
            </a:r>
          </a:p>
          <a:p>
            <a:pPr eaLnBrk="1" hangingPunct="1">
              <a:defRPr/>
            </a:pPr>
            <a:r>
              <a:rPr lang="pl-PL" altLang="pl-PL" sz="2000" dirty="0" smtClean="0">
                <a:solidFill>
                  <a:srgbClr val="C00000"/>
                </a:solidFill>
                <a:latin typeface="Verdana" panose="020B0604030504040204" pitchFamily="34" charset="0"/>
              </a:rPr>
              <a:t> stara /nowa formuła</a:t>
            </a:r>
            <a:endParaRPr lang="pl-PL" altLang="pl-PL" sz="2000" dirty="0">
              <a:solidFill>
                <a:schemeClr val="accent6">
                  <a:lumMod val="50000"/>
                </a:schemeClr>
              </a:solidFill>
              <a:latin typeface="Verdana" panose="020B0604030504040204" pitchFamily="34" charset="0"/>
            </a:endParaRPr>
          </a:p>
          <a:p>
            <a:pPr eaLnBrk="1" hangingPunct="1">
              <a:defRPr/>
            </a:pPr>
            <a:r>
              <a:rPr lang="pl-PL" altLang="pl-PL" sz="2000" dirty="0" smtClean="0">
                <a:solidFill>
                  <a:schemeClr val="accent6">
                    <a:lumMod val="50000"/>
                  </a:schemeClr>
                </a:solidFill>
                <a:latin typeface="Verdana" panose="020B0604030504040204" pitchFamily="34" charset="0"/>
              </a:rPr>
              <a:t> </a:t>
            </a:r>
            <a:r>
              <a:rPr lang="pl-PL" altLang="pl-PL" sz="2000" dirty="0" smtClean="0">
                <a:solidFill>
                  <a:srgbClr val="C00000"/>
                </a:solidFill>
                <a:latin typeface="Verdana" panose="020B0604030504040204" pitchFamily="34" charset="0"/>
              </a:rPr>
              <a:t>arkusze dostosowane</a:t>
            </a:r>
            <a:endParaRPr lang="pl-PL" altLang="pl-PL" sz="2000" dirty="0" smtClean="0">
              <a:solidFill>
                <a:schemeClr val="accent6">
                  <a:lumMod val="50000"/>
                </a:schemeClr>
              </a:solidFill>
              <a:latin typeface="Verdana" panose="020B0604030504040204" pitchFamily="34" charset="0"/>
            </a:endParaRPr>
          </a:p>
          <a:p>
            <a:pPr eaLnBrk="1" hangingPunct="1">
              <a:defRPr/>
            </a:pPr>
            <a:r>
              <a:rPr lang="pl-PL" altLang="pl-PL" sz="2000" dirty="0" smtClean="0">
                <a:solidFill>
                  <a:schemeClr val="accent6">
                    <a:lumMod val="50000"/>
                  </a:schemeClr>
                </a:solidFill>
                <a:latin typeface="Verdana" panose="020B0604030504040204" pitchFamily="34" charset="0"/>
              </a:rPr>
              <a:t> </a:t>
            </a:r>
            <a:r>
              <a:rPr lang="pl-PL" altLang="pl-PL" sz="2000" dirty="0" smtClean="0">
                <a:solidFill>
                  <a:srgbClr val="C00000"/>
                </a:solidFill>
                <a:latin typeface="Verdana" panose="020B0604030504040204" pitchFamily="34" charset="0"/>
              </a:rPr>
              <a:t>poziom podstawowy/rozszerzony </a:t>
            </a:r>
            <a:r>
              <a:rPr lang="pl-PL" altLang="pl-PL" sz="1600" dirty="0" smtClean="0">
                <a:solidFill>
                  <a:schemeClr val="accent6">
                    <a:lumMod val="50000"/>
                  </a:schemeClr>
                </a:solidFill>
                <a:latin typeface="Verdana" panose="020B0604030504040204" pitchFamily="34" charset="0"/>
              </a:rPr>
              <a:t>w przypadku przedmiotów dodatkowych </a:t>
            </a:r>
            <a:br>
              <a:rPr lang="pl-PL" altLang="pl-PL" sz="1600" dirty="0" smtClean="0">
                <a:solidFill>
                  <a:schemeClr val="accent6">
                    <a:lumMod val="50000"/>
                  </a:schemeClr>
                </a:solidFill>
                <a:latin typeface="Verdana" panose="020B0604030504040204" pitchFamily="34" charset="0"/>
              </a:rPr>
            </a:br>
            <a:r>
              <a:rPr lang="pl-PL" altLang="pl-PL" sz="1600" dirty="0" smtClean="0">
                <a:solidFill>
                  <a:schemeClr val="accent6">
                    <a:lumMod val="50000"/>
                  </a:schemeClr>
                </a:solidFill>
                <a:latin typeface="Verdana" panose="020B0604030504040204" pitchFamily="34" charset="0"/>
              </a:rPr>
              <a:t>w starej formule</a:t>
            </a:r>
          </a:p>
          <a:p>
            <a:pPr eaLnBrk="1" hangingPunct="1">
              <a:defRPr/>
            </a:pPr>
            <a:r>
              <a:rPr lang="pl-PL" altLang="pl-PL" sz="2000" dirty="0">
                <a:solidFill>
                  <a:srgbClr val="C00000"/>
                </a:solidFill>
                <a:latin typeface="Verdana" panose="020B0604030504040204" pitchFamily="34" charset="0"/>
              </a:rPr>
              <a:t>z</a:t>
            </a:r>
            <a:r>
              <a:rPr lang="pl-PL" altLang="pl-PL" sz="2000" dirty="0" smtClean="0">
                <a:solidFill>
                  <a:srgbClr val="C00000"/>
                </a:solidFill>
                <a:latin typeface="Verdana" panose="020B0604030504040204" pitchFamily="34" charset="0"/>
              </a:rPr>
              <a:t>dający z innej OKE</a:t>
            </a:r>
            <a:endParaRPr lang="pl-PL" altLang="pl-PL" sz="2000" dirty="0" smtClean="0">
              <a:solidFill>
                <a:schemeClr val="accent6">
                  <a:lumMod val="50000"/>
                </a:schemeClr>
              </a:solidFill>
              <a:latin typeface="Verdana" panose="020B0604030504040204" pitchFamily="34" charset="0"/>
            </a:endParaRPr>
          </a:p>
          <a:p>
            <a:pPr eaLnBrk="1" hangingPunct="1">
              <a:defRPr/>
            </a:pPr>
            <a:endParaRPr lang="pl-PL" altLang="pl-PL" sz="1600" dirty="0" smtClean="0">
              <a:solidFill>
                <a:schemeClr val="accent6">
                  <a:lumMod val="50000"/>
                </a:schemeClr>
              </a:solidFill>
              <a:latin typeface="Verdana" panose="020B0604030504040204" pitchFamily="34" charset="0"/>
            </a:endParaRP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5400" y="-11113"/>
            <a:ext cx="9118600" cy="1344613"/>
          </a:xfrm>
        </p:spPr>
        <p:txBody>
          <a:bodyPr/>
          <a:lstStyle/>
          <a:p>
            <a:pPr eaLnBrk="1" hangingPunct="1">
              <a:defRPr/>
            </a:pPr>
            <a:r>
              <a:rPr lang="pl-PL" altLang="pl-PL" sz="2400" b="1" dirty="0" smtClean="0">
                <a:solidFill>
                  <a:schemeClr val="accent1">
                    <a:lumMod val="50000"/>
                  </a:schemeClr>
                </a:solidFill>
                <a:latin typeface="Verdana" panose="020B0604030504040204" pitchFamily="34" charset="0"/>
              </a:rPr>
              <a:t>Symbole arkuszy egzaminacyjnych</a:t>
            </a:r>
          </a:p>
        </p:txBody>
      </p:sp>
      <p:sp>
        <p:nvSpPr>
          <p:cNvPr id="70659" name="Rectangle 5"/>
          <p:cNvSpPr>
            <a:spLocks noChangeArrowheads="1"/>
          </p:cNvSpPr>
          <p:nvPr/>
        </p:nvSpPr>
        <p:spPr bwMode="auto">
          <a:xfrm>
            <a:off x="0" y="1828800"/>
            <a:ext cx="9144000" cy="5570538"/>
          </a:xfrm>
          <a:prstGeom prst="rect">
            <a:avLst/>
          </a:prstGeom>
          <a:noFill/>
          <a:ln w="9525">
            <a:noFill/>
            <a:miter lim="800000"/>
            <a:headEnd/>
            <a:tailEnd/>
          </a:ln>
          <a:effectLst/>
        </p:spPr>
        <p:txBody>
          <a:bodyPr>
            <a:spAutoFit/>
          </a:bodyPr>
          <a:lstStyle/>
          <a:p>
            <a:pPr eaLnBrk="1" hangingPunct="1">
              <a:buFont typeface="Symbol" pitchFamily="18" charset="2"/>
              <a:buNone/>
            </a:pPr>
            <a:r>
              <a:rPr lang="pl-PL" altLang="pl-PL" sz="2000" b="0">
                <a:solidFill>
                  <a:srgbClr val="003366"/>
                </a:solidFill>
                <a:latin typeface="Verdana" pitchFamily="34" charset="0"/>
                <a:sym typeface="Symbol" pitchFamily="18" charset="2"/>
              </a:rPr>
              <a:t>Symbole zestawów egzaminacyjnych  (202 – numer sesji)</a:t>
            </a:r>
            <a:br>
              <a:rPr lang="pl-PL" altLang="pl-PL" sz="2000" b="0">
                <a:solidFill>
                  <a:srgbClr val="003366"/>
                </a:solidFill>
                <a:latin typeface="Verdana" pitchFamily="34" charset="0"/>
                <a:sym typeface="Symbol" pitchFamily="18" charset="2"/>
              </a:rPr>
            </a:br>
            <a:r>
              <a:rPr lang="pl-PL" altLang="pl-PL" sz="2000" b="0">
                <a:solidFill>
                  <a:srgbClr val="003366"/>
                </a:solidFill>
                <a:latin typeface="Verdana" pitchFamily="34" charset="0"/>
                <a:sym typeface="Symbol" pitchFamily="18" charset="2"/>
              </a:rPr>
              <a:t> </a:t>
            </a:r>
            <a:r>
              <a:rPr lang="pl-PL" altLang="pl-PL" sz="1800" b="0">
                <a:latin typeface="Verdana" pitchFamily="34" charset="0"/>
                <a:sym typeface="Symbol" pitchFamily="18" charset="2"/>
              </a:rPr>
              <a:t>MMA-R1_1P-202</a:t>
            </a:r>
            <a:r>
              <a:rPr lang="pl-PL" altLang="pl-PL" sz="1800" b="0">
                <a:solidFill>
                  <a:srgbClr val="003366"/>
                </a:solidFill>
                <a:latin typeface="Verdana" pitchFamily="34" charset="0"/>
                <a:sym typeface="Symbol" pitchFamily="18" charset="2"/>
              </a:rPr>
              <a:t>, MHI – P1_</a:t>
            </a:r>
            <a:r>
              <a:rPr lang="pl-PL" altLang="pl-PL" sz="1800">
                <a:solidFill>
                  <a:srgbClr val="FF0000"/>
                </a:solidFill>
                <a:latin typeface="Verdana" pitchFamily="34" charset="0"/>
                <a:sym typeface="Symbol" pitchFamily="18" charset="2"/>
              </a:rPr>
              <a:t>2</a:t>
            </a:r>
            <a:r>
              <a:rPr lang="pl-PL" altLang="pl-PL" sz="1800" b="0">
                <a:solidFill>
                  <a:srgbClr val="003366"/>
                </a:solidFill>
                <a:latin typeface="Verdana" pitchFamily="34" charset="0"/>
                <a:sym typeface="Symbol" pitchFamily="18" charset="2"/>
              </a:rPr>
              <a:t>P-202, MJA –P1_</a:t>
            </a:r>
            <a:r>
              <a:rPr lang="pl-PL" altLang="pl-PL" sz="1800">
                <a:solidFill>
                  <a:srgbClr val="FF0000"/>
                </a:solidFill>
                <a:latin typeface="Verdana" pitchFamily="34" charset="0"/>
                <a:sym typeface="Symbol" pitchFamily="18" charset="2"/>
              </a:rPr>
              <a:t>3</a:t>
            </a:r>
            <a:r>
              <a:rPr lang="pl-PL" altLang="pl-PL" sz="1800" b="0">
                <a:solidFill>
                  <a:srgbClr val="003366"/>
                </a:solidFill>
                <a:latin typeface="Verdana" pitchFamily="34" charset="0"/>
                <a:sym typeface="Symbol" pitchFamily="18" charset="2"/>
              </a:rPr>
              <a:t>P-202,</a:t>
            </a:r>
            <a:br>
              <a:rPr lang="pl-PL" altLang="pl-PL" sz="1800" b="0">
                <a:solidFill>
                  <a:srgbClr val="003366"/>
                </a:solidFill>
                <a:latin typeface="Verdana" pitchFamily="34" charset="0"/>
                <a:sym typeface="Symbol" pitchFamily="18" charset="2"/>
              </a:rPr>
            </a:br>
            <a:r>
              <a:rPr lang="pl-PL" altLang="pl-PL" sz="1800" b="0">
                <a:solidFill>
                  <a:srgbClr val="003366"/>
                </a:solidFill>
                <a:latin typeface="Verdana" pitchFamily="34" charset="0"/>
                <a:sym typeface="Symbol" pitchFamily="18" charset="2"/>
              </a:rPr>
              <a:t> MGE –P1_ </a:t>
            </a:r>
            <a:r>
              <a:rPr lang="pl-PL" altLang="pl-PL" sz="1800">
                <a:solidFill>
                  <a:srgbClr val="FF0000"/>
                </a:solidFill>
                <a:latin typeface="Verdana" pitchFamily="34" charset="0"/>
                <a:sym typeface="Symbol" pitchFamily="18" charset="2"/>
              </a:rPr>
              <a:t>4</a:t>
            </a:r>
            <a:r>
              <a:rPr lang="pl-PL" altLang="pl-PL" sz="1800" b="0">
                <a:solidFill>
                  <a:srgbClr val="003366"/>
                </a:solidFill>
                <a:latin typeface="Verdana" pitchFamily="34" charset="0"/>
                <a:sym typeface="Symbol" pitchFamily="18" charset="2"/>
              </a:rPr>
              <a:t>P-202, MHI-R1_</a:t>
            </a:r>
            <a:r>
              <a:rPr lang="pl-PL" altLang="pl-PL" sz="1800">
                <a:solidFill>
                  <a:srgbClr val="FF0000"/>
                </a:solidFill>
                <a:latin typeface="Verdana" pitchFamily="34" charset="0"/>
                <a:sym typeface="Symbol" pitchFamily="18" charset="2"/>
              </a:rPr>
              <a:t>7</a:t>
            </a:r>
            <a:r>
              <a:rPr lang="pl-PL" altLang="pl-PL" sz="1800" b="0">
                <a:solidFill>
                  <a:srgbClr val="003366"/>
                </a:solidFill>
                <a:latin typeface="Verdana" pitchFamily="34" charset="0"/>
                <a:sym typeface="Symbol" pitchFamily="18" charset="2"/>
              </a:rPr>
              <a:t>P-202, MHI-P1_</a:t>
            </a:r>
            <a:r>
              <a:rPr lang="pl-PL" altLang="pl-PL" sz="1800">
                <a:solidFill>
                  <a:srgbClr val="FF0000"/>
                </a:solidFill>
                <a:latin typeface="Verdana" pitchFamily="34" charset="0"/>
                <a:sym typeface="Symbol" pitchFamily="18" charset="2"/>
              </a:rPr>
              <a:t>6</a:t>
            </a:r>
            <a:r>
              <a:rPr lang="pl-PL" altLang="pl-PL" sz="1800" b="0">
                <a:solidFill>
                  <a:srgbClr val="003366"/>
                </a:solidFill>
                <a:latin typeface="Verdana" pitchFamily="34" charset="0"/>
                <a:sym typeface="Symbol" pitchFamily="18" charset="2"/>
              </a:rPr>
              <a:t>P-202, MJA –P1_</a:t>
            </a:r>
            <a:r>
              <a:rPr lang="pl-PL" altLang="pl-PL" sz="1800">
                <a:solidFill>
                  <a:srgbClr val="FF0000"/>
                </a:solidFill>
                <a:latin typeface="Verdana" pitchFamily="34" charset="0"/>
                <a:sym typeface="Symbol" pitchFamily="18" charset="2"/>
              </a:rPr>
              <a:t>Q</a:t>
            </a:r>
            <a:r>
              <a:rPr lang="pl-PL" altLang="pl-PL" sz="1800" b="0">
                <a:solidFill>
                  <a:srgbClr val="003366"/>
                </a:solidFill>
                <a:latin typeface="Verdana" pitchFamily="34" charset="0"/>
                <a:sym typeface="Symbol" pitchFamily="18" charset="2"/>
              </a:rPr>
              <a:t>P-202</a:t>
            </a:r>
            <a:br>
              <a:rPr lang="pl-PL" altLang="pl-PL" sz="1800" b="0">
                <a:solidFill>
                  <a:srgbClr val="003366"/>
                </a:solidFill>
                <a:latin typeface="Verdana" pitchFamily="34" charset="0"/>
                <a:sym typeface="Symbol" pitchFamily="18" charset="2"/>
              </a:rPr>
            </a:br>
            <a:endParaRPr lang="pl-PL" altLang="pl-PL" sz="1800" b="0">
              <a:solidFill>
                <a:srgbClr val="003366"/>
              </a:solidFill>
              <a:latin typeface="Times New Roman" pitchFamily="18" charset="0"/>
              <a:sym typeface="Symbol" pitchFamily="18" charset="2"/>
            </a:endParaRPr>
          </a:p>
          <a:p>
            <a:pPr eaLnBrk="1" hangingPunct="1">
              <a:buFont typeface="Symbol" pitchFamily="18" charset="2"/>
              <a:buNone/>
            </a:pPr>
            <a:r>
              <a:rPr lang="pl-PL" altLang="pl-PL" sz="2000" b="0">
                <a:solidFill>
                  <a:srgbClr val="003366"/>
                </a:solidFill>
                <a:latin typeface="Verdana" pitchFamily="34" charset="0"/>
                <a:sym typeface="Symbol" pitchFamily="18" charset="2"/>
              </a:rPr>
              <a:t>poziom podstawowy </a:t>
            </a:r>
            <a:r>
              <a:rPr lang="pl-PL" altLang="pl-PL" sz="2000" b="0">
                <a:solidFill>
                  <a:srgbClr val="003366"/>
                </a:solidFill>
                <a:latin typeface="Times New Roman" pitchFamily="18" charset="0"/>
                <a:sym typeface="Symbol" pitchFamily="18" charset="2"/>
              </a:rPr>
              <a:t>– </a:t>
            </a:r>
            <a:r>
              <a:rPr lang="pl-PL" altLang="pl-PL" sz="2000" b="0">
                <a:solidFill>
                  <a:srgbClr val="003366"/>
                </a:solidFill>
                <a:latin typeface="Verdana" pitchFamily="34" charset="0"/>
                <a:sym typeface="Symbol" pitchFamily="18" charset="2"/>
              </a:rPr>
              <a:t>P </a:t>
            </a:r>
          </a:p>
          <a:p>
            <a:pPr eaLnBrk="1" hangingPunct="1">
              <a:buFont typeface="Symbol" pitchFamily="18" charset="2"/>
              <a:buNone/>
            </a:pPr>
            <a:r>
              <a:rPr lang="pl-PL" altLang="pl-PL" sz="2000" b="0">
                <a:solidFill>
                  <a:srgbClr val="003366"/>
                </a:solidFill>
                <a:latin typeface="Verdana" pitchFamily="34" charset="0"/>
                <a:sym typeface="Symbol" pitchFamily="18" charset="2"/>
              </a:rPr>
              <a:t>			poziom rozszerzony </a:t>
            </a:r>
            <a:r>
              <a:rPr lang="pl-PL" altLang="pl-PL" sz="2000" b="0">
                <a:solidFill>
                  <a:srgbClr val="003366"/>
                </a:solidFill>
                <a:latin typeface="Times New Roman" pitchFamily="18" charset="0"/>
                <a:sym typeface="Symbol" pitchFamily="18" charset="2"/>
              </a:rPr>
              <a:t>– </a:t>
            </a:r>
            <a:r>
              <a:rPr lang="pl-PL" altLang="pl-PL" sz="2000" b="0">
                <a:solidFill>
                  <a:srgbClr val="003366"/>
                </a:solidFill>
                <a:latin typeface="Verdana" pitchFamily="34" charset="0"/>
                <a:sym typeface="Symbol" pitchFamily="18" charset="2"/>
              </a:rPr>
              <a:t>R</a:t>
            </a:r>
          </a:p>
          <a:p>
            <a:pPr eaLnBrk="1" hangingPunct="1">
              <a:buFont typeface="Symbol" pitchFamily="18" charset="2"/>
              <a:buNone/>
            </a:pPr>
            <a:r>
              <a:rPr lang="pl-PL" altLang="pl-PL" sz="2000" b="0">
                <a:solidFill>
                  <a:srgbClr val="003366"/>
                </a:solidFill>
                <a:latin typeface="Verdana" pitchFamily="34" charset="0"/>
                <a:sym typeface="Symbol" pitchFamily="18" charset="2"/>
              </a:rPr>
              <a:t>					język zdawania </a:t>
            </a:r>
            <a:r>
              <a:rPr lang="pl-PL" altLang="pl-PL" sz="2000" b="0">
                <a:solidFill>
                  <a:srgbClr val="003366"/>
                </a:solidFill>
                <a:latin typeface="Times New Roman" pitchFamily="18" charset="0"/>
                <a:sym typeface="Symbol" pitchFamily="18" charset="2"/>
              </a:rPr>
              <a:t>– (P – w j. polskim)</a:t>
            </a:r>
            <a:endParaRPr lang="pl-PL" altLang="pl-PL" sz="2000" b="0">
              <a:solidFill>
                <a:srgbClr val="003366"/>
              </a:solidFill>
              <a:latin typeface="Verdana" pitchFamily="34" charset="0"/>
              <a:sym typeface="Symbol" pitchFamily="18" charset="2"/>
            </a:endParaRPr>
          </a:p>
          <a:p>
            <a:pPr eaLnBrk="1" hangingPunct="1">
              <a:buFont typeface="Symbol" pitchFamily="18" charset="2"/>
              <a:buNone/>
            </a:pPr>
            <a:endParaRPr lang="pl-PL" altLang="pl-PL" sz="2000" b="0">
              <a:solidFill>
                <a:srgbClr val="003366"/>
              </a:solidFill>
              <a:latin typeface="Verdana" pitchFamily="34" charset="0"/>
              <a:sym typeface="Symbol" pitchFamily="18" charset="2"/>
            </a:endParaRPr>
          </a:p>
          <a:p>
            <a:pPr eaLnBrk="1" hangingPunct="1">
              <a:buFont typeface="Symbol" pitchFamily="18" charset="2"/>
              <a:buNone/>
            </a:pPr>
            <a:r>
              <a:rPr lang="pl-PL" altLang="pl-PL" sz="2000" b="0">
                <a:solidFill>
                  <a:srgbClr val="003366"/>
                </a:solidFill>
                <a:latin typeface="Verdana" pitchFamily="34" charset="0"/>
                <a:sym typeface="Symbol" pitchFamily="18" charset="2"/>
              </a:rPr>
              <a:t>1P – arkusz standardowy </a:t>
            </a:r>
          </a:p>
          <a:p>
            <a:pPr eaLnBrk="1" hangingPunct="1">
              <a:buFont typeface="Symbol" pitchFamily="18" charset="2"/>
              <a:buNone/>
            </a:pPr>
            <a:r>
              <a:rPr lang="pl-PL" altLang="pl-PL" sz="2000" b="0">
                <a:solidFill>
                  <a:srgbClr val="003366"/>
                </a:solidFill>
                <a:latin typeface="Verdana" pitchFamily="34" charset="0"/>
                <a:sym typeface="Symbol" pitchFamily="18" charset="2"/>
              </a:rPr>
              <a:t>2P – arkusz dla osób z autyzmem i Zespołem Aspergera</a:t>
            </a:r>
          </a:p>
          <a:p>
            <a:pPr eaLnBrk="1" hangingPunct="1">
              <a:buFont typeface="Symbol" pitchFamily="18" charset="2"/>
              <a:buNone/>
            </a:pPr>
            <a:r>
              <a:rPr lang="pl-PL" altLang="pl-PL" sz="2000" b="0">
                <a:solidFill>
                  <a:srgbClr val="003366"/>
                </a:solidFill>
                <a:latin typeface="Verdana" pitchFamily="34" charset="0"/>
                <a:sym typeface="Symbol" pitchFamily="18" charset="2"/>
              </a:rPr>
              <a:t>3P – arkusz dla niedosłyszącego</a:t>
            </a:r>
          </a:p>
          <a:p>
            <a:pPr eaLnBrk="1" hangingPunct="1">
              <a:buFont typeface="Symbol" pitchFamily="18" charset="2"/>
              <a:buNone/>
            </a:pPr>
            <a:r>
              <a:rPr lang="pl-PL" altLang="pl-PL" sz="2000" b="0">
                <a:solidFill>
                  <a:srgbClr val="003366"/>
                </a:solidFill>
                <a:latin typeface="Verdana" pitchFamily="34" charset="0"/>
                <a:sym typeface="Symbol" pitchFamily="18" charset="2"/>
              </a:rPr>
              <a:t>4P – arkusz dla niedowidzącego</a:t>
            </a:r>
          </a:p>
          <a:p>
            <a:pPr eaLnBrk="1" hangingPunct="1">
              <a:buFont typeface="Symbol" pitchFamily="18" charset="2"/>
              <a:buNone/>
            </a:pPr>
            <a:r>
              <a:rPr lang="pl-PL" altLang="pl-PL" sz="2000" b="0">
                <a:solidFill>
                  <a:srgbClr val="003366"/>
                </a:solidFill>
                <a:latin typeface="Verdana" pitchFamily="34" charset="0"/>
                <a:sym typeface="Symbol" pitchFamily="18" charset="2"/>
              </a:rPr>
              <a:t>6P – arkusz w piśmie Brajla</a:t>
            </a:r>
          </a:p>
          <a:p>
            <a:pPr eaLnBrk="1" hangingPunct="1">
              <a:buFont typeface="Symbol" pitchFamily="18" charset="2"/>
              <a:buNone/>
            </a:pPr>
            <a:r>
              <a:rPr lang="pl-PL" altLang="pl-PL" sz="2000" b="0">
                <a:solidFill>
                  <a:srgbClr val="003366"/>
                </a:solidFill>
                <a:latin typeface="Verdana" pitchFamily="34" charset="0"/>
                <a:sym typeface="Symbol" pitchFamily="18" charset="2"/>
              </a:rPr>
              <a:t>9p – czarnodruk</a:t>
            </a:r>
          </a:p>
          <a:p>
            <a:pPr eaLnBrk="1" hangingPunct="1">
              <a:buFont typeface="Symbol" pitchFamily="18" charset="2"/>
              <a:buNone/>
            </a:pPr>
            <a:r>
              <a:rPr lang="pl-PL" altLang="pl-PL" sz="2000" b="0">
                <a:solidFill>
                  <a:srgbClr val="003366"/>
                </a:solidFill>
                <a:latin typeface="Verdana" pitchFamily="34" charset="0"/>
                <a:sym typeface="Symbol" pitchFamily="18" charset="2"/>
              </a:rPr>
              <a:t>7P – arkusz dla niesłyszącego</a:t>
            </a:r>
          </a:p>
          <a:p>
            <a:pPr eaLnBrk="1" hangingPunct="1"/>
            <a:r>
              <a:rPr lang="pl-PL" altLang="pl-PL" sz="2000" b="0">
                <a:solidFill>
                  <a:srgbClr val="003366"/>
                </a:solidFill>
                <a:latin typeface="Verdana" pitchFamily="34" charset="0"/>
                <a:sym typeface="Symbol" pitchFamily="18" charset="2"/>
              </a:rPr>
              <a:t>QP – arkusz z mózgowym porażeniem dziecięcym</a:t>
            </a:r>
          </a:p>
          <a:p>
            <a:pPr eaLnBrk="1" hangingPunct="1"/>
            <a:endParaRPr lang="pl-PL" altLang="pl-PL" sz="2000" b="0">
              <a:solidFill>
                <a:srgbClr val="003366"/>
              </a:solidFill>
              <a:latin typeface="Verdana" pitchFamily="34" charset="0"/>
              <a:sym typeface="Symbol" pitchFamily="18" charset="2"/>
            </a:endParaRPr>
          </a:p>
          <a:p>
            <a:pPr eaLnBrk="1" hangingPunct="1"/>
            <a:endParaRPr lang="pl-PL" altLang="pl-PL" sz="2000" b="0">
              <a:solidFill>
                <a:srgbClr val="003366"/>
              </a:solidFill>
              <a:latin typeface="Verdana" pitchFamily="34" charset="0"/>
              <a:sym typeface="Symbol" pitchFamily="18" charset="2"/>
            </a:endParaRPr>
          </a:p>
        </p:txBody>
      </p:sp>
      <p:cxnSp>
        <p:nvCxnSpPr>
          <p:cNvPr id="70660" name="Łącznik prosty ze strzałką 10"/>
          <p:cNvCxnSpPr>
            <a:cxnSpLocks noChangeShapeType="1"/>
          </p:cNvCxnSpPr>
          <p:nvPr/>
        </p:nvCxnSpPr>
        <p:spPr bwMode="auto">
          <a:xfrm>
            <a:off x="1044575" y="2781300"/>
            <a:ext cx="215900" cy="360363"/>
          </a:xfrm>
          <a:prstGeom prst="straightConnector1">
            <a:avLst/>
          </a:prstGeom>
          <a:noFill/>
          <a:ln w="25400" algn="ctr">
            <a:solidFill>
              <a:srgbClr val="FF0000"/>
            </a:solidFill>
            <a:round/>
            <a:headEnd type="triangle" w="med" len="med"/>
            <a:tailEnd/>
          </a:ln>
          <a:effectLst/>
        </p:spPr>
      </p:cxnSp>
      <p:cxnSp>
        <p:nvCxnSpPr>
          <p:cNvPr id="70661" name="Łącznik prosty ze strzałką 19"/>
          <p:cNvCxnSpPr>
            <a:cxnSpLocks noChangeShapeType="1"/>
          </p:cNvCxnSpPr>
          <p:nvPr/>
        </p:nvCxnSpPr>
        <p:spPr bwMode="auto">
          <a:xfrm>
            <a:off x="3203575" y="2781300"/>
            <a:ext cx="431800" cy="658813"/>
          </a:xfrm>
          <a:prstGeom prst="straightConnector1">
            <a:avLst/>
          </a:prstGeom>
          <a:noFill/>
          <a:ln w="25400" algn="ctr">
            <a:solidFill>
              <a:srgbClr val="FF0000"/>
            </a:solidFill>
            <a:round/>
            <a:headEnd type="triangle" w="med" len="med"/>
            <a:tailEnd/>
          </a:ln>
          <a:effectLst/>
        </p:spPr>
      </p:cxnSp>
      <p:cxnSp>
        <p:nvCxnSpPr>
          <p:cNvPr id="70662" name="Łącznik prosty ze strzałką 21"/>
          <p:cNvCxnSpPr>
            <a:cxnSpLocks noChangeShapeType="1"/>
          </p:cNvCxnSpPr>
          <p:nvPr/>
        </p:nvCxnSpPr>
        <p:spPr bwMode="auto">
          <a:xfrm>
            <a:off x="5724525" y="2719388"/>
            <a:ext cx="406400" cy="911225"/>
          </a:xfrm>
          <a:prstGeom prst="straightConnector1">
            <a:avLst/>
          </a:prstGeom>
          <a:noFill/>
          <a:ln w="25400" algn="ctr">
            <a:solidFill>
              <a:srgbClr val="FF0000"/>
            </a:solidFill>
            <a:round/>
            <a:headEnd type="triangle" w="med" len="med"/>
            <a:tailEnd/>
          </a:ln>
          <a:effectLst/>
        </p:spPr>
      </p:cxn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Obraz 2"/>
          <p:cNvPicPr>
            <a:picLocks noChangeAspect="1"/>
          </p:cNvPicPr>
          <p:nvPr/>
        </p:nvPicPr>
        <p:blipFill>
          <a:blip r:embed="rId3"/>
          <a:srcRect/>
          <a:stretch>
            <a:fillRect/>
          </a:stretch>
        </p:blipFill>
        <p:spPr bwMode="auto">
          <a:xfrm>
            <a:off x="0" y="1039813"/>
            <a:ext cx="4518025" cy="5688012"/>
          </a:xfrm>
          <a:prstGeom prst="rect">
            <a:avLst/>
          </a:prstGeom>
          <a:noFill/>
          <a:ln w="9525">
            <a:noFill/>
            <a:miter lim="800000"/>
            <a:headEnd/>
            <a:tailEnd/>
          </a:ln>
        </p:spPr>
      </p:pic>
      <p:pic>
        <p:nvPicPr>
          <p:cNvPr id="72707" name="Obraz 1"/>
          <p:cNvPicPr>
            <a:picLocks noChangeAspect="1"/>
          </p:cNvPicPr>
          <p:nvPr/>
        </p:nvPicPr>
        <p:blipFill>
          <a:blip r:embed="rId4"/>
          <a:srcRect/>
          <a:stretch>
            <a:fillRect/>
          </a:stretch>
        </p:blipFill>
        <p:spPr bwMode="auto">
          <a:xfrm>
            <a:off x="4518025" y="865188"/>
            <a:ext cx="4643438" cy="5803900"/>
          </a:xfrm>
          <a:prstGeom prst="rect">
            <a:avLst/>
          </a:prstGeom>
          <a:noFill/>
          <a:ln w="9525">
            <a:noFill/>
            <a:miter lim="800000"/>
            <a:headEnd/>
            <a:tailEnd/>
          </a:ln>
        </p:spPr>
      </p:pic>
      <p:sp>
        <p:nvSpPr>
          <p:cNvPr id="72708" name="pole tekstowe 1"/>
          <p:cNvSpPr txBox="1">
            <a:spLocks noChangeArrowheads="1"/>
          </p:cNvSpPr>
          <p:nvPr/>
        </p:nvSpPr>
        <p:spPr bwMode="auto">
          <a:xfrm>
            <a:off x="6300788" y="-26988"/>
            <a:ext cx="2592387" cy="400051"/>
          </a:xfrm>
          <a:prstGeom prst="rect">
            <a:avLst/>
          </a:prstGeom>
          <a:noFill/>
          <a:ln w="9525">
            <a:noFill/>
            <a:miter lim="800000"/>
            <a:headEnd/>
            <a:tailEnd/>
          </a:ln>
        </p:spPr>
        <p:txBody>
          <a:bodyPr>
            <a:spAutoFit/>
          </a:bodyPr>
          <a:lstStyle/>
          <a:p>
            <a:r>
              <a:rPr lang="pl-PL" altLang="pl-PL" sz="2000">
                <a:solidFill>
                  <a:srgbClr val="FF0000"/>
                </a:solidFill>
                <a:latin typeface="Verdana" pitchFamily="34" charset="0"/>
              </a:rPr>
              <a:t>symbol arkusza</a:t>
            </a:r>
          </a:p>
        </p:txBody>
      </p:sp>
      <p:cxnSp>
        <p:nvCxnSpPr>
          <p:cNvPr id="72709" name="Łącznik prosty ze strzałką 10"/>
          <p:cNvCxnSpPr>
            <a:cxnSpLocks noChangeShapeType="1"/>
          </p:cNvCxnSpPr>
          <p:nvPr/>
        </p:nvCxnSpPr>
        <p:spPr bwMode="auto">
          <a:xfrm>
            <a:off x="1943100" y="4878388"/>
            <a:ext cx="468313" cy="1071562"/>
          </a:xfrm>
          <a:prstGeom prst="straightConnector1">
            <a:avLst/>
          </a:prstGeom>
          <a:noFill/>
          <a:ln w="25400" algn="ctr">
            <a:solidFill>
              <a:srgbClr val="FF0000"/>
            </a:solidFill>
            <a:round/>
            <a:headEnd type="triangle" w="med" len="med"/>
            <a:tailEnd/>
          </a:ln>
          <a:effectLst/>
        </p:spPr>
      </p:cxnSp>
      <p:cxnSp>
        <p:nvCxnSpPr>
          <p:cNvPr id="72710" name="Łącznik prosty ze strzałką 10"/>
          <p:cNvCxnSpPr>
            <a:cxnSpLocks noChangeShapeType="1"/>
          </p:cNvCxnSpPr>
          <p:nvPr/>
        </p:nvCxnSpPr>
        <p:spPr bwMode="auto">
          <a:xfrm>
            <a:off x="7754938" y="290513"/>
            <a:ext cx="508000" cy="1033462"/>
          </a:xfrm>
          <a:prstGeom prst="straightConnector1">
            <a:avLst/>
          </a:prstGeom>
          <a:noFill/>
          <a:ln w="25400" algn="ctr">
            <a:solidFill>
              <a:srgbClr val="FF0000"/>
            </a:solidFill>
            <a:round/>
            <a:headEnd type="triangle" w="med" len="med"/>
            <a:tailEnd/>
          </a:ln>
          <a:effectLst/>
        </p:spPr>
      </p:cxnSp>
      <p:cxnSp>
        <p:nvCxnSpPr>
          <p:cNvPr id="72711" name="Łącznik prosty ze strzałką 2"/>
          <p:cNvCxnSpPr>
            <a:cxnSpLocks noChangeShapeType="1"/>
          </p:cNvCxnSpPr>
          <p:nvPr/>
        </p:nvCxnSpPr>
        <p:spPr bwMode="auto">
          <a:xfrm>
            <a:off x="8162925" y="573088"/>
            <a:ext cx="431800" cy="750887"/>
          </a:xfrm>
          <a:prstGeom prst="straightConnector1">
            <a:avLst/>
          </a:prstGeom>
          <a:noFill/>
          <a:ln w="9525" algn="ctr">
            <a:noFill/>
            <a:round/>
            <a:headEnd/>
            <a:tailEnd/>
          </a:ln>
          <a:effectLst/>
        </p:spPr>
      </p:cxnSp>
      <p:sp>
        <p:nvSpPr>
          <p:cNvPr id="72712" name="pole tekstowe 9"/>
          <p:cNvSpPr txBox="1">
            <a:spLocks noChangeArrowheads="1"/>
          </p:cNvSpPr>
          <p:nvPr/>
        </p:nvSpPr>
        <p:spPr bwMode="auto">
          <a:xfrm>
            <a:off x="971550" y="4508500"/>
            <a:ext cx="3168650" cy="369888"/>
          </a:xfrm>
          <a:prstGeom prst="rect">
            <a:avLst/>
          </a:prstGeom>
          <a:noFill/>
          <a:ln w="9525">
            <a:noFill/>
            <a:miter lim="800000"/>
            <a:headEnd/>
            <a:tailEnd/>
          </a:ln>
        </p:spPr>
        <p:txBody>
          <a:bodyPr>
            <a:spAutoFit/>
          </a:bodyPr>
          <a:lstStyle/>
          <a:p>
            <a:r>
              <a:rPr lang="pl-PL" altLang="pl-PL" sz="1800">
                <a:solidFill>
                  <a:srgbClr val="FF0000"/>
                </a:solidFill>
              </a:rPr>
              <a:t>symbol arkusza</a:t>
            </a:r>
          </a:p>
        </p:txBody>
      </p:sp>
      <p:sp>
        <p:nvSpPr>
          <p:cNvPr id="72713" name="pole tekstowe 11"/>
          <p:cNvSpPr txBox="1">
            <a:spLocks noChangeArrowheads="1"/>
          </p:cNvSpPr>
          <p:nvPr/>
        </p:nvSpPr>
        <p:spPr bwMode="auto">
          <a:xfrm>
            <a:off x="179388" y="290513"/>
            <a:ext cx="7243762" cy="460375"/>
          </a:xfrm>
          <a:prstGeom prst="rect">
            <a:avLst/>
          </a:prstGeom>
          <a:noFill/>
          <a:ln w="9525">
            <a:noFill/>
            <a:miter lim="800000"/>
            <a:headEnd/>
            <a:tailEnd/>
          </a:ln>
        </p:spPr>
        <p:txBody>
          <a:bodyPr>
            <a:spAutoFit/>
          </a:bodyPr>
          <a:lstStyle/>
          <a:p>
            <a:r>
              <a:rPr lang="pl-PL" altLang="pl-PL" sz="2400">
                <a:solidFill>
                  <a:srgbClr val="00664D"/>
                </a:solidFill>
                <a:latin typeface="Verdana" pitchFamily="34" charset="0"/>
                <a:ea typeface="Verdana" pitchFamily="34" charset="0"/>
                <a:cs typeface="Verdana" pitchFamily="34" charset="0"/>
              </a:rPr>
              <a:t>Symbol arkusza na liście zdających</a:t>
            </a: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txBox="1">
            <a:spLocks noChangeArrowheads="1"/>
          </p:cNvSpPr>
          <p:nvPr/>
        </p:nvSpPr>
        <p:spPr bwMode="auto">
          <a:xfrm>
            <a:off x="685800" y="228600"/>
            <a:ext cx="640715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defRPr/>
            </a:pPr>
            <a:r>
              <a:rPr lang="pl-PL" altLang="pl-PL" sz="2400" dirty="0" smtClean="0">
                <a:solidFill>
                  <a:schemeClr val="accent1">
                    <a:lumMod val="50000"/>
                  </a:schemeClr>
                </a:solidFill>
                <a:latin typeface="Verdana" panose="020B0604030504040204" pitchFamily="34" charset="0"/>
              </a:rPr>
              <a:t>Listy uczniów</a:t>
            </a:r>
            <a:br>
              <a:rPr lang="pl-PL" altLang="pl-PL" sz="2400" dirty="0" smtClean="0">
                <a:solidFill>
                  <a:schemeClr val="accent1">
                    <a:lumMod val="50000"/>
                  </a:schemeClr>
                </a:solidFill>
                <a:latin typeface="Verdana" panose="020B0604030504040204" pitchFamily="34" charset="0"/>
              </a:rPr>
            </a:br>
            <a:r>
              <a:rPr lang="pl-PL" altLang="pl-PL" sz="2400" dirty="0" smtClean="0">
                <a:solidFill>
                  <a:schemeClr val="accent1">
                    <a:lumMod val="50000"/>
                  </a:schemeClr>
                </a:solidFill>
                <a:latin typeface="Verdana" panose="020B0604030504040204" pitchFamily="34" charset="0"/>
              </a:rPr>
              <a:t>Protokoły</a:t>
            </a:r>
          </a:p>
        </p:txBody>
      </p:sp>
      <p:sp>
        <p:nvSpPr>
          <p:cNvPr id="74755" name="Rectangle 3"/>
          <p:cNvSpPr txBox="1">
            <a:spLocks noChangeArrowheads="1"/>
          </p:cNvSpPr>
          <p:nvPr/>
        </p:nvSpPr>
        <p:spPr bwMode="auto">
          <a:xfrm>
            <a:off x="685800" y="1371600"/>
            <a:ext cx="3810000" cy="3425825"/>
          </a:xfrm>
          <a:prstGeom prst="rect">
            <a:avLst/>
          </a:prstGeom>
          <a:noFill/>
          <a:ln w="9525">
            <a:noFill/>
            <a:miter lim="800000"/>
            <a:headEnd/>
            <a:tailEnd/>
          </a:ln>
        </p:spPr>
        <p:txBody>
          <a:bodyPr/>
          <a:lstStyle/>
          <a:p>
            <a:pPr marL="342900" indent="-342900">
              <a:spcBef>
                <a:spcPct val="20000"/>
              </a:spcBef>
              <a:buFontTx/>
              <a:buChar char="•"/>
            </a:pPr>
            <a:endParaRPr lang="pl-PL" altLang="pl-PL" b="0">
              <a:latin typeface="Verdana" pitchFamily="34" charset="0"/>
            </a:endParaRPr>
          </a:p>
        </p:txBody>
      </p:sp>
      <p:sp>
        <p:nvSpPr>
          <p:cNvPr id="74756" name="Rectangle 4"/>
          <p:cNvSpPr txBox="1">
            <a:spLocks noChangeArrowheads="1"/>
          </p:cNvSpPr>
          <p:nvPr/>
        </p:nvSpPr>
        <p:spPr bwMode="auto">
          <a:xfrm>
            <a:off x="79375" y="1143000"/>
            <a:ext cx="8939213" cy="2922588"/>
          </a:xfrm>
          <a:prstGeom prst="rect">
            <a:avLst/>
          </a:prstGeom>
          <a:noFill/>
          <a:ln w="9525">
            <a:noFill/>
            <a:miter lim="800000"/>
            <a:headEnd/>
            <a:tailEnd/>
          </a:ln>
        </p:spPr>
        <p:txBody>
          <a:bodyPr/>
          <a:lstStyle/>
          <a:p>
            <a:pPr marL="1143000" lvl="2" indent="-228600">
              <a:spcBef>
                <a:spcPct val="20000"/>
              </a:spcBef>
              <a:buFontTx/>
              <a:buChar char="•"/>
            </a:pPr>
            <a:endParaRPr lang="pl-PL" altLang="pl-PL" sz="1800">
              <a:latin typeface="Verdana" pitchFamily="34" charset="0"/>
            </a:endParaRPr>
          </a:p>
        </p:txBody>
      </p:sp>
      <p:sp>
        <p:nvSpPr>
          <p:cNvPr id="74757" name="Text Box 5"/>
          <p:cNvSpPr txBox="1">
            <a:spLocks noChangeArrowheads="1"/>
          </p:cNvSpPr>
          <p:nvPr/>
        </p:nvSpPr>
        <p:spPr bwMode="auto">
          <a:xfrm>
            <a:off x="220663" y="3984625"/>
            <a:ext cx="8550275" cy="1370013"/>
          </a:xfrm>
          <a:prstGeom prst="rect">
            <a:avLst/>
          </a:prstGeom>
          <a:noFill/>
          <a:ln w="9525">
            <a:noFill/>
            <a:miter lim="800000"/>
            <a:headEnd/>
            <a:tailEnd/>
          </a:ln>
          <a:effectLst/>
        </p:spPr>
        <p:txBody>
          <a:bodyPr>
            <a:spAutoFit/>
          </a:bodyPr>
          <a:lstStyle/>
          <a:p>
            <a:pPr algn="ctr"/>
            <a:r>
              <a:rPr lang="pl-PL" altLang="pl-PL" sz="1800">
                <a:solidFill>
                  <a:srgbClr val="FF0000"/>
                </a:solidFill>
                <a:latin typeface="Verdana" pitchFamily="34" charset="0"/>
              </a:rPr>
              <a:t>Wspólny protokół</a:t>
            </a:r>
          </a:p>
          <a:p>
            <a:endParaRPr lang="pl-PL" altLang="pl-PL" sz="1800">
              <a:latin typeface="Verdana" pitchFamily="34" charset="0"/>
            </a:endParaRPr>
          </a:p>
          <a:p>
            <a:r>
              <a:rPr lang="pl-PL" altLang="pl-PL" sz="1800">
                <a:latin typeface="Verdana" pitchFamily="34" charset="0"/>
              </a:rPr>
              <a:t>Protokół przebiegu  </a:t>
            </a:r>
            <a:r>
              <a:rPr lang="pl-PL" altLang="pl-PL" sz="1800" b="0">
                <a:latin typeface="Verdana" pitchFamily="34" charset="0"/>
              </a:rPr>
              <a:t>(</a:t>
            </a:r>
            <a:r>
              <a:rPr lang="pl-PL" altLang="pl-PL" sz="1600" b="0">
                <a:latin typeface="Verdana" pitchFamily="34" charset="0"/>
              </a:rPr>
              <a:t>zał. 16) – </a:t>
            </a:r>
            <a:r>
              <a:rPr lang="pl-PL" altLang="pl-PL" sz="1600" u="sng">
                <a:latin typeface="Verdana" pitchFamily="34" charset="0"/>
              </a:rPr>
              <a:t>jeden z każdej sali  </a:t>
            </a:r>
          </a:p>
          <a:p>
            <a:endParaRPr lang="pl-PL" altLang="pl-PL" sz="1100" b="0">
              <a:latin typeface="Verdana" pitchFamily="34" charset="0"/>
            </a:endParaRPr>
          </a:p>
          <a:p>
            <a:r>
              <a:rPr lang="pl-PL" altLang="pl-PL" sz="1800">
                <a:latin typeface="Verdana" pitchFamily="34" charset="0"/>
              </a:rPr>
              <a:t>Protokół zbiorczy </a:t>
            </a:r>
            <a:r>
              <a:rPr lang="pl-PL" altLang="pl-PL" sz="1800" b="0">
                <a:latin typeface="Verdana" pitchFamily="34" charset="0"/>
              </a:rPr>
              <a:t>(</a:t>
            </a:r>
            <a:r>
              <a:rPr lang="pl-PL" altLang="pl-PL" sz="1600" b="0">
                <a:latin typeface="Verdana" pitchFamily="34" charset="0"/>
              </a:rPr>
              <a:t>zał. 17) -  </a:t>
            </a:r>
            <a:r>
              <a:rPr lang="pl-PL" altLang="pl-PL" sz="1600" u="sng">
                <a:latin typeface="Verdana" pitchFamily="34" charset="0"/>
              </a:rPr>
              <a:t>jeden protokół</a:t>
            </a:r>
            <a:r>
              <a:rPr lang="pl-PL" altLang="pl-PL" sz="1600">
                <a:latin typeface="Verdana" pitchFamily="34" charset="0"/>
              </a:rPr>
              <a:t> </a:t>
            </a:r>
            <a:r>
              <a:rPr lang="pl-PL" altLang="pl-PL" sz="1600" b="0">
                <a:latin typeface="Verdana" pitchFamily="34" charset="0"/>
              </a:rPr>
              <a:t>ze szkoły/ zespołu szkół </a:t>
            </a:r>
          </a:p>
        </p:txBody>
      </p:sp>
      <p:sp>
        <p:nvSpPr>
          <p:cNvPr id="2" name="pole tekstowe 1"/>
          <p:cNvSpPr txBox="1"/>
          <p:nvPr/>
        </p:nvSpPr>
        <p:spPr>
          <a:xfrm>
            <a:off x="0" y="1371600"/>
            <a:ext cx="9144000" cy="3170238"/>
          </a:xfrm>
          <a:prstGeom prst="rect">
            <a:avLst/>
          </a:prstGeom>
          <a:noFill/>
        </p:spPr>
        <p:txBody>
          <a:bodyPr>
            <a:spAutoFit/>
          </a:bodyPr>
          <a:lstStyle/>
          <a:p>
            <a:pPr>
              <a:defRPr/>
            </a:pPr>
            <a:r>
              <a:rPr lang="pl-PL" sz="200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Oddzielne listy:</a:t>
            </a:r>
          </a:p>
          <a:p>
            <a:pPr>
              <a:defRPr/>
            </a:pPr>
            <a:endParaRPr lang="pl-PL" sz="200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buFontTx/>
              <a:buChar char="-"/>
              <a:defRPr/>
            </a:pPr>
            <a:r>
              <a:rPr lang="pl-PL" sz="200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Egzamin wg podstawy programowej – poziom podstawowy</a:t>
            </a:r>
          </a:p>
          <a:p>
            <a:pPr marL="342900" indent="-342900">
              <a:buFontTx/>
              <a:buChar char="-"/>
              <a:defRPr/>
            </a:pPr>
            <a:r>
              <a:rPr lang="pl-PL" sz="200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Egzamin wg podstawy programowej – poziom rozszerzony</a:t>
            </a:r>
          </a:p>
          <a:p>
            <a:pPr marL="342900" indent="-342900">
              <a:buFontTx/>
              <a:buChar char="-"/>
              <a:defRPr/>
            </a:pPr>
            <a:r>
              <a:rPr lang="pl-PL" sz="200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Egzamin wg standardów – poziom podstawowy</a:t>
            </a:r>
          </a:p>
          <a:p>
            <a:pPr marL="342900" indent="-342900">
              <a:buFontTx/>
              <a:buChar char="-"/>
              <a:defRPr/>
            </a:pPr>
            <a:r>
              <a:rPr lang="pl-PL" sz="200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Egzamin wg standardów – poziom rozszerzony</a:t>
            </a:r>
          </a:p>
          <a:p>
            <a:pPr marL="342900" indent="-342900">
              <a:buFontTx/>
              <a:buChar char="-"/>
              <a:defRPr/>
            </a:pPr>
            <a:r>
              <a:rPr lang="pl-PL" sz="200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rPr>
              <a:t>Arkusze dostosowane</a:t>
            </a:r>
          </a:p>
          <a:p>
            <a:pPr marL="342900" indent="-342900">
              <a:buFontTx/>
              <a:buChar char="-"/>
              <a:defRPr/>
            </a:pPr>
            <a:endParaRPr lang="pl-PL" sz="200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buFontTx/>
              <a:buChar char="-"/>
              <a:defRPr/>
            </a:pPr>
            <a:endParaRPr lang="pl-PL" sz="200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buFontTx/>
              <a:buChar char="-"/>
              <a:defRPr/>
            </a:pPr>
            <a:endParaRPr lang="pl-PL" sz="200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Obraz 1"/>
          <p:cNvPicPr>
            <a:picLocks noChangeAspect="1"/>
          </p:cNvPicPr>
          <p:nvPr/>
        </p:nvPicPr>
        <p:blipFill>
          <a:blip r:embed="rId2"/>
          <a:srcRect/>
          <a:stretch>
            <a:fillRect/>
          </a:stretch>
        </p:blipFill>
        <p:spPr bwMode="auto">
          <a:xfrm>
            <a:off x="250825" y="1989138"/>
            <a:ext cx="8785225" cy="2125662"/>
          </a:xfrm>
          <a:prstGeom prst="rect">
            <a:avLst/>
          </a:prstGeom>
          <a:noFill/>
          <a:ln w="9525">
            <a:noFill/>
            <a:miter lim="800000"/>
            <a:headEnd/>
            <a:tailEnd/>
          </a:ln>
        </p:spPr>
      </p:pic>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Obraz 4"/>
          <p:cNvPicPr>
            <a:picLocks noChangeAspect="1"/>
          </p:cNvPicPr>
          <p:nvPr/>
        </p:nvPicPr>
        <p:blipFill>
          <a:blip r:embed="rId3"/>
          <a:srcRect/>
          <a:stretch>
            <a:fillRect/>
          </a:stretch>
        </p:blipFill>
        <p:spPr bwMode="auto">
          <a:xfrm>
            <a:off x="0" y="0"/>
            <a:ext cx="9144000" cy="4824413"/>
          </a:xfrm>
          <a:prstGeom prst="rect">
            <a:avLst/>
          </a:prstGeom>
          <a:noFill/>
          <a:ln w="9525">
            <a:noFill/>
            <a:miter lim="800000"/>
            <a:headEnd/>
            <a:tailEnd/>
          </a:ln>
        </p:spPr>
      </p:pic>
      <p:pic>
        <p:nvPicPr>
          <p:cNvPr id="77827" name="Obraz 5"/>
          <p:cNvPicPr>
            <a:picLocks noChangeAspect="1"/>
          </p:cNvPicPr>
          <p:nvPr/>
        </p:nvPicPr>
        <p:blipFill>
          <a:blip r:embed="rId4"/>
          <a:srcRect/>
          <a:stretch>
            <a:fillRect/>
          </a:stretch>
        </p:blipFill>
        <p:spPr bwMode="auto">
          <a:xfrm>
            <a:off x="20638" y="5189538"/>
            <a:ext cx="9144000" cy="1668462"/>
          </a:xfrm>
          <a:prstGeom prst="rect">
            <a:avLst/>
          </a:prstGeom>
          <a:noFill/>
          <a:ln w="9525">
            <a:noFill/>
            <a:miter lim="800000"/>
            <a:headEnd/>
            <a:tailEnd/>
          </a:ln>
        </p:spPr>
      </p:pic>
      <p:sp>
        <p:nvSpPr>
          <p:cNvPr id="77828" name="Elipsa 21"/>
          <p:cNvSpPr>
            <a:spLocks noChangeArrowheads="1"/>
          </p:cNvSpPr>
          <p:nvPr/>
        </p:nvSpPr>
        <p:spPr bwMode="auto">
          <a:xfrm>
            <a:off x="2268538" y="4437063"/>
            <a:ext cx="71437" cy="46037"/>
          </a:xfrm>
          <a:prstGeom prst="ellipse">
            <a:avLst/>
          </a:prstGeom>
          <a:noFill/>
          <a:ln w="9525" algn="ctr">
            <a:noFill/>
            <a:round/>
            <a:headEnd/>
            <a:tailEnd/>
          </a:ln>
          <a:effectLst/>
        </p:spPr>
        <p:txBody>
          <a:bodyPr/>
          <a:lstStyle/>
          <a:p>
            <a:pPr marL="342900" indent="-342900" eaLnBrk="1" hangingPunct="1">
              <a:spcBef>
                <a:spcPct val="20000"/>
              </a:spcBef>
              <a:buFontTx/>
              <a:buChar char="•"/>
            </a:pPr>
            <a:endParaRPr lang="pl-PL" altLang="pl-PL"/>
          </a:p>
        </p:txBody>
      </p:sp>
      <p:sp>
        <p:nvSpPr>
          <p:cNvPr id="77829" name="Elipsa 24"/>
          <p:cNvSpPr>
            <a:spLocks noChangeArrowheads="1"/>
          </p:cNvSpPr>
          <p:nvPr/>
        </p:nvSpPr>
        <p:spPr bwMode="auto">
          <a:xfrm>
            <a:off x="2057400" y="4114800"/>
            <a:ext cx="1439863" cy="431800"/>
          </a:xfrm>
          <a:prstGeom prst="ellipse">
            <a:avLst/>
          </a:prstGeom>
          <a:noFill/>
          <a:ln w="25400" algn="ctr">
            <a:solidFill>
              <a:srgbClr val="FF0000"/>
            </a:solidFill>
            <a:round/>
            <a:headEnd/>
            <a:tailEnd/>
          </a:ln>
          <a:effectLst/>
        </p:spPr>
        <p:txBody>
          <a:bodyPr/>
          <a:lstStyle/>
          <a:p>
            <a:pPr marL="342900" indent="-342900" eaLnBrk="1" hangingPunct="1">
              <a:spcBef>
                <a:spcPct val="20000"/>
              </a:spcBef>
              <a:buFontTx/>
              <a:buChar char="•"/>
            </a:pPr>
            <a:endParaRPr lang="pl-PL" altLang="pl-PL"/>
          </a:p>
        </p:txBody>
      </p:sp>
      <p:sp>
        <p:nvSpPr>
          <p:cNvPr id="77830" name="Elipsa 25"/>
          <p:cNvSpPr>
            <a:spLocks noChangeArrowheads="1"/>
          </p:cNvSpPr>
          <p:nvPr/>
        </p:nvSpPr>
        <p:spPr bwMode="auto">
          <a:xfrm>
            <a:off x="6227763" y="5589588"/>
            <a:ext cx="1152525" cy="503237"/>
          </a:xfrm>
          <a:prstGeom prst="ellipse">
            <a:avLst/>
          </a:prstGeom>
          <a:noFill/>
          <a:ln w="25400" algn="ctr">
            <a:solidFill>
              <a:srgbClr val="FF0000"/>
            </a:solidFill>
            <a:round/>
            <a:headEnd/>
            <a:tailEnd/>
          </a:ln>
          <a:effectLst/>
        </p:spPr>
        <p:txBody>
          <a:bodyPr/>
          <a:lstStyle/>
          <a:p>
            <a:pPr marL="342900" indent="-342900" eaLnBrk="1" hangingPunct="1">
              <a:spcBef>
                <a:spcPct val="20000"/>
              </a:spcBef>
              <a:buFontTx/>
              <a:buChar char="•"/>
            </a:pPr>
            <a:endParaRPr lang="pl-PL" altLang="pl-PL"/>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Obraz 1"/>
          <p:cNvPicPr>
            <a:picLocks noChangeAspect="1"/>
          </p:cNvPicPr>
          <p:nvPr/>
        </p:nvPicPr>
        <p:blipFill>
          <a:blip r:embed="rId3"/>
          <a:srcRect/>
          <a:stretch>
            <a:fillRect/>
          </a:stretch>
        </p:blipFill>
        <p:spPr bwMode="auto">
          <a:xfrm>
            <a:off x="0" y="0"/>
            <a:ext cx="9144000" cy="4797425"/>
          </a:xfrm>
          <a:prstGeom prst="rect">
            <a:avLst/>
          </a:prstGeom>
          <a:noFill/>
          <a:ln w="9525">
            <a:noFill/>
            <a:miter lim="800000"/>
            <a:headEnd/>
            <a:tailEnd/>
          </a:ln>
        </p:spPr>
      </p:pic>
      <p:pic>
        <p:nvPicPr>
          <p:cNvPr id="79875" name="Obraz 2"/>
          <p:cNvPicPr>
            <a:picLocks noChangeAspect="1"/>
          </p:cNvPicPr>
          <p:nvPr/>
        </p:nvPicPr>
        <p:blipFill>
          <a:blip r:embed="rId4"/>
          <a:srcRect/>
          <a:stretch>
            <a:fillRect/>
          </a:stretch>
        </p:blipFill>
        <p:spPr bwMode="auto">
          <a:xfrm>
            <a:off x="0" y="5151438"/>
            <a:ext cx="9144000" cy="1706562"/>
          </a:xfrm>
          <a:prstGeom prst="rect">
            <a:avLst/>
          </a:prstGeom>
          <a:noFill/>
          <a:ln w="9525">
            <a:noFill/>
            <a:miter lim="800000"/>
            <a:headEnd/>
            <a:tailEnd/>
          </a:ln>
        </p:spPr>
      </p:pic>
      <p:sp>
        <p:nvSpPr>
          <p:cNvPr id="79876" name="Elipsa 3"/>
          <p:cNvSpPr>
            <a:spLocks noChangeArrowheads="1"/>
          </p:cNvSpPr>
          <p:nvPr/>
        </p:nvSpPr>
        <p:spPr bwMode="auto">
          <a:xfrm>
            <a:off x="2124075" y="4149725"/>
            <a:ext cx="1655763" cy="431800"/>
          </a:xfrm>
          <a:prstGeom prst="ellipse">
            <a:avLst/>
          </a:prstGeom>
          <a:noFill/>
          <a:ln w="25400" algn="ctr">
            <a:solidFill>
              <a:srgbClr val="FF0000"/>
            </a:solidFill>
            <a:round/>
            <a:headEnd/>
            <a:tailEnd/>
          </a:ln>
          <a:effectLst/>
        </p:spPr>
        <p:txBody>
          <a:bodyPr/>
          <a:lstStyle/>
          <a:p>
            <a:pPr marL="342900" indent="-342900" eaLnBrk="1" hangingPunct="1">
              <a:spcBef>
                <a:spcPct val="20000"/>
              </a:spcBef>
              <a:buFontTx/>
              <a:buChar char="•"/>
            </a:pPr>
            <a:endParaRPr lang="pl-PL" altLang="pl-PL"/>
          </a:p>
        </p:txBody>
      </p:sp>
      <p:sp>
        <p:nvSpPr>
          <p:cNvPr id="79877" name="Elipsa 4"/>
          <p:cNvSpPr>
            <a:spLocks noChangeArrowheads="1"/>
          </p:cNvSpPr>
          <p:nvPr/>
        </p:nvSpPr>
        <p:spPr bwMode="auto">
          <a:xfrm>
            <a:off x="6084888" y="5661025"/>
            <a:ext cx="1439862" cy="431800"/>
          </a:xfrm>
          <a:prstGeom prst="ellipse">
            <a:avLst/>
          </a:prstGeom>
          <a:noFill/>
          <a:ln w="25400" algn="ctr">
            <a:solidFill>
              <a:srgbClr val="FF0000"/>
            </a:solidFill>
            <a:round/>
            <a:headEnd/>
            <a:tailEnd/>
          </a:ln>
          <a:effectLst/>
        </p:spPr>
        <p:txBody>
          <a:bodyPr/>
          <a:lstStyle/>
          <a:p>
            <a:pPr marL="342900" indent="-342900" eaLnBrk="1" hangingPunct="1">
              <a:spcBef>
                <a:spcPct val="20000"/>
              </a:spcBef>
              <a:buFontTx/>
              <a:buChar char="•"/>
            </a:pPr>
            <a:endParaRPr lang="pl-PL" altLang="pl-PL"/>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txBox="1">
            <a:spLocks noChangeArrowheads="1"/>
          </p:cNvSpPr>
          <p:nvPr/>
        </p:nvSpPr>
        <p:spPr bwMode="auto">
          <a:xfrm>
            <a:off x="539750" y="415925"/>
            <a:ext cx="77724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defRPr/>
            </a:pPr>
            <a:r>
              <a:rPr lang="pl-PL" altLang="pl-PL" sz="2400" dirty="0" smtClean="0">
                <a:solidFill>
                  <a:schemeClr val="accent1">
                    <a:lumMod val="50000"/>
                  </a:schemeClr>
                </a:solidFill>
                <a:latin typeface="Verdana" panose="020B0604030504040204" pitchFamily="34" charset="0"/>
              </a:rPr>
              <a:t>Powołanie zespołu egzaminacyjnego</a:t>
            </a:r>
          </a:p>
        </p:txBody>
      </p:sp>
      <p:sp>
        <p:nvSpPr>
          <p:cNvPr id="4" name="Rectangle 8"/>
          <p:cNvSpPr txBox="1">
            <a:spLocks noChangeArrowheads="1"/>
          </p:cNvSpPr>
          <p:nvPr/>
        </p:nvSpPr>
        <p:spPr>
          <a:xfrm>
            <a:off x="442913" y="1755775"/>
            <a:ext cx="8532812" cy="4392613"/>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marL="342900" indent="-342900" algn="l" eaLnBrk="1" hangingPunct="1">
              <a:lnSpc>
                <a:spcPct val="150000"/>
              </a:lnSpc>
              <a:buFontTx/>
              <a:buChar char="-"/>
              <a:defRPr/>
            </a:pPr>
            <a:r>
              <a:rPr lang="pl-PL" altLang="pl-PL" sz="2000" dirty="0" smtClean="0">
                <a:solidFill>
                  <a:schemeClr val="accent6">
                    <a:lumMod val="50000"/>
                  </a:schemeClr>
                </a:solidFill>
                <a:latin typeface="Verdana" panose="020B0604030504040204" pitchFamily="34" charset="0"/>
              </a:rPr>
              <a:t>Przewodniczący ZE (dyrektor szkoły) powołuje członków zespołu egzaminacyjnego</a:t>
            </a:r>
          </a:p>
          <a:p>
            <a:pPr marL="342900" indent="-342900" algn="l" eaLnBrk="1" hangingPunct="1">
              <a:lnSpc>
                <a:spcPct val="150000"/>
              </a:lnSpc>
              <a:buFontTx/>
              <a:buChar char="-"/>
              <a:defRPr/>
            </a:pPr>
            <a:r>
              <a:rPr lang="pl-PL" altLang="pl-PL" sz="2000" dirty="0" smtClean="0">
                <a:solidFill>
                  <a:schemeClr val="accent6">
                    <a:lumMod val="50000"/>
                  </a:schemeClr>
                </a:solidFill>
                <a:latin typeface="Verdana" panose="020B0604030504040204" pitchFamily="34" charset="0"/>
              </a:rPr>
              <a:t>Przewodniczący ZE:</a:t>
            </a:r>
          </a:p>
          <a:p>
            <a:pPr marL="714375" indent="-357188" algn="l" eaLnBrk="1" hangingPunct="1">
              <a:lnSpc>
                <a:spcPct val="150000"/>
              </a:lnSpc>
              <a:buFont typeface="+mj-lt"/>
              <a:buAutoNum type="alphaLcPeriod"/>
              <a:defRPr/>
            </a:pPr>
            <a:r>
              <a:rPr lang="pl-PL" altLang="pl-PL" sz="2000" dirty="0" smtClean="0">
                <a:solidFill>
                  <a:schemeClr val="accent6">
                    <a:lumMod val="50000"/>
                  </a:schemeClr>
                </a:solidFill>
                <a:latin typeface="Verdana" panose="020B0604030504040204" pitchFamily="34" charset="0"/>
              </a:rPr>
              <a:t>przygotowuje egzamin zgodnie z Wytycznymi</a:t>
            </a:r>
          </a:p>
          <a:p>
            <a:pPr marL="714375" indent="-357188" algn="l" eaLnBrk="1" hangingPunct="1">
              <a:lnSpc>
                <a:spcPct val="150000"/>
              </a:lnSpc>
              <a:buFont typeface="+mj-lt"/>
              <a:buAutoNum type="alphaLcPeriod"/>
              <a:defRPr/>
            </a:pPr>
            <a:r>
              <a:rPr lang="pl-PL" altLang="pl-PL" sz="2000" dirty="0" smtClean="0">
                <a:solidFill>
                  <a:schemeClr val="accent6">
                    <a:lumMod val="50000"/>
                  </a:schemeClr>
                </a:solidFill>
                <a:latin typeface="Verdana" panose="020B0604030504040204" pitchFamily="34" charset="0"/>
              </a:rPr>
              <a:t>kieruje pracą zespołu egzaminacyjnego, </a:t>
            </a:r>
          </a:p>
          <a:p>
            <a:pPr marL="714375" indent="-357188" algn="l" eaLnBrk="1" hangingPunct="1">
              <a:lnSpc>
                <a:spcPct val="150000"/>
              </a:lnSpc>
              <a:buFont typeface="+mj-lt"/>
              <a:buAutoNum type="alphaLcPeriod"/>
              <a:defRPr/>
            </a:pPr>
            <a:r>
              <a:rPr lang="pl-PL" altLang="pl-PL" sz="2000" dirty="0" smtClean="0">
                <a:solidFill>
                  <a:schemeClr val="accent6">
                    <a:lumMod val="50000"/>
                  </a:schemeClr>
                </a:solidFill>
                <a:latin typeface="Verdana" panose="020B0604030504040204" pitchFamily="34" charset="0"/>
              </a:rPr>
              <a:t>zapewnia prawidłowy przebieg egzaminu, w tym przestrzeganie zasad zawartych w Wytycznych</a:t>
            </a:r>
          </a:p>
          <a:p>
            <a:pPr marL="714375" indent="-357188" algn="l" eaLnBrk="1" hangingPunct="1">
              <a:lnSpc>
                <a:spcPct val="150000"/>
              </a:lnSpc>
              <a:buFont typeface="+mj-lt"/>
              <a:buAutoNum type="alphaLcPeriod"/>
              <a:defRPr/>
            </a:pPr>
            <a:r>
              <a:rPr lang="pl-PL" altLang="pl-PL" sz="2000" dirty="0" smtClean="0">
                <a:solidFill>
                  <a:schemeClr val="accent6">
                    <a:lumMod val="50000"/>
                  </a:schemeClr>
                </a:solidFill>
                <a:latin typeface="Verdana" panose="020B0604030504040204" pitchFamily="34" charset="0"/>
              </a:rPr>
              <a:t>nadzoruje przygotowanie </a:t>
            </a:r>
            <a:r>
              <a:rPr lang="pl-PL" altLang="pl-PL" sz="2000" dirty="0" err="1" smtClean="0">
                <a:solidFill>
                  <a:schemeClr val="accent6">
                    <a:lumMod val="50000"/>
                  </a:schemeClr>
                </a:solidFill>
                <a:latin typeface="Verdana" panose="020B0604030504040204" pitchFamily="34" charset="0"/>
              </a:rPr>
              <a:t>sal</a:t>
            </a:r>
            <a:r>
              <a:rPr lang="pl-PL" altLang="pl-PL" sz="2000" dirty="0">
                <a:solidFill>
                  <a:schemeClr val="accent6">
                    <a:lumMod val="50000"/>
                  </a:schemeClr>
                </a:solidFill>
                <a:latin typeface="Verdana" panose="020B0604030504040204" pitchFamily="34" charset="0"/>
              </a:rPr>
              <a:t> </a:t>
            </a:r>
            <a:r>
              <a:rPr lang="pl-PL" altLang="pl-PL" sz="2000" dirty="0" smtClean="0">
                <a:solidFill>
                  <a:schemeClr val="accent6">
                    <a:lumMod val="50000"/>
                  </a:schemeClr>
                </a:solidFill>
                <a:latin typeface="Verdana" panose="020B0604030504040204" pitchFamily="34" charset="0"/>
              </a:rPr>
              <a:t>i zabezpieczenie dokumentacji dotyczącej egzaminu.</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98438"/>
            <a:ext cx="7772400" cy="1143000"/>
          </a:xfrm>
        </p:spPr>
        <p:txBody>
          <a:bodyPr/>
          <a:lstStyle/>
          <a:p>
            <a:pPr eaLnBrk="1" hangingPunct="1">
              <a:defRPr/>
            </a:pPr>
            <a:r>
              <a:rPr lang="pl-PL" altLang="pl-PL" sz="2400" b="1" dirty="0" smtClean="0">
                <a:solidFill>
                  <a:srgbClr val="003399"/>
                </a:solidFill>
                <a:latin typeface="Verdana" panose="020B0604030504040204" pitchFamily="34" charset="0"/>
              </a:rPr>
              <a:t/>
            </a:r>
            <a:br>
              <a:rPr lang="pl-PL" altLang="pl-PL" sz="2400" b="1" dirty="0" smtClean="0">
                <a:solidFill>
                  <a:srgbClr val="003399"/>
                </a:solidFill>
                <a:latin typeface="Verdana" panose="020B0604030504040204" pitchFamily="34" charset="0"/>
              </a:rPr>
            </a:br>
            <a:r>
              <a:rPr lang="pl-PL" altLang="pl-PL" sz="2400" b="1" dirty="0" smtClean="0">
                <a:solidFill>
                  <a:schemeClr val="accent1">
                    <a:lumMod val="50000"/>
                  </a:schemeClr>
                </a:solidFill>
                <a:latin typeface="Verdana" panose="020B0604030504040204" pitchFamily="34" charset="0"/>
              </a:rPr>
              <a:t>Przed wejściem do sali egzaminacyjnej</a:t>
            </a:r>
          </a:p>
        </p:txBody>
      </p:sp>
      <p:sp>
        <p:nvSpPr>
          <p:cNvPr id="31747" name="Rectangle 3"/>
          <p:cNvSpPr>
            <a:spLocks noGrp="1" noChangeArrowheads="1"/>
          </p:cNvSpPr>
          <p:nvPr>
            <p:ph type="body" idx="1"/>
          </p:nvPr>
        </p:nvSpPr>
        <p:spPr>
          <a:xfrm>
            <a:off x="119063" y="1600200"/>
            <a:ext cx="9024937" cy="5257800"/>
          </a:xfrm>
        </p:spPr>
        <p:txBody>
          <a:bodyPr/>
          <a:lstStyle/>
          <a:p>
            <a:pPr eaLnBrk="1" hangingPunct="1">
              <a:buFont typeface="SPSS Marker Set" pitchFamily="2" charset="2"/>
              <a:buChar char="í"/>
              <a:defRPr/>
            </a:pPr>
            <a:r>
              <a:rPr lang="pl-PL" altLang="pl-PL" sz="2000" dirty="0" smtClean="0">
                <a:solidFill>
                  <a:schemeClr val="accent6">
                    <a:lumMod val="75000"/>
                  </a:schemeClr>
                </a:solidFill>
                <a:latin typeface="Verdana" panose="020B0604030504040204" pitchFamily="34" charset="0"/>
                <a:sym typeface="SPSS Marker Set" pitchFamily="2" charset="2"/>
              </a:rPr>
              <a:t>Członkowie ZN nadzorują sposób wchodzenia zdających </a:t>
            </a:r>
            <a:br>
              <a:rPr lang="pl-PL" altLang="pl-PL" sz="2000" dirty="0" smtClean="0">
                <a:solidFill>
                  <a:schemeClr val="accent6">
                    <a:lumMod val="75000"/>
                  </a:schemeClr>
                </a:solidFill>
                <a:latin typeface="Verdana" panose="020B0604030504040204" pitchFamily="34" charset="0"/>
                <a:sym typeface="SPSS Marker Set" pitchFamily="2" charset="2"/>
              </a:rPr>
            </a:br>
            <a:r>
              <a:rPr lang="pl-PL" altLang="pl-PL" sz="2000" dirty="0" smtClean="0">
                <a:solidFill>
                  <a:schemeClr val="accent6">
                    <a:lumMod val="75000"/>
                  </a:schemeClr>
                </a:solidFill>
                <a:latin typeface="Verdana" panose="020B0604030504040204" pitchFamily="34" charset="0"/>
                <a:sym typeface="SPSS Marker Set" pitchFamily="2" charset="2"/>
              </a:rPr>
              <a:t>do sali egzaminacyjnej, losowania i zajmowania miejsc. </a:t>
            </a:r>
          </a:p>
          <a:p>
            <a:pPr marL="0" indent="0" eaLnBrk="1" hangingPunct="1">
              <a:buFontTx/>
              <a:buNone/>
              <a:defRPr/>
            </a:pPr>
            <a:endParaRPr lang="pl-PL" altLang="pl-PL" sz="2000" dirty="0" smtClean="0">
              <a:solidFill>
                <a:schemeClr val="accent6">
                  <a:lumMod val="75000"/>
                </a:schemeClr>
              </a:solidFill>
              <a:latin typeface="Verdana" panose="020B0604030504040204" pitchFamily="34" charset="0"/>
              <a:sym typeface="SPSS Marker Set" pitchFamily="2" charset="2"/>
            </a:endParaRPr>
          </a:p>
          <a:p>
            <a:pPr eaLnBrk="1" hangingPunct="1">
              <a:buFont typeface="SPSS Marker Set" pitchFamily="2" charset="2"/>
              <a:buChar char="í"/>
              <a:defRPr/>
            </a:pPr>
            <a:r>
              <a:rPr lang="pl-PL" altLang="pl-PL" sz="2000" dirty="0" smtClean="0">
                <a:solidFill>
                  <a:schemeClr val="accent6">
                    <a:lumMod val="75000"/>
                  </a:schemeClr>
                </a:solidFill>
                <a:latin typeface="Verdana" panose="020B0604030504040204" pitchFamily="34" charset="0"/>
                <a:sym typeface="SPSS Marker Set" pitchFamily="2" charset="2"/>
              </a:rPr>
              <a:t>Do sali egzaminacyjnej można wpuścić wyłącznie tych zdających, których tożsamość znamy </a:t>
            </a:r>
            <a:r>
              <a:rPr lang="pl-PL" altLang="pl-PL" sz="2000" b="1" dirty="0" smtClean="0">
                <a:solidFill>
                  <a:schemeClr val="accent6">
                    <a:lumMod val="75000"/>
                  </a:schemeClr>
                </a:solidFill>
                <a:latin typeface="Verdana" panose="020B0604030504040204" pitchFamily="34" charset="0"/>
                <a:sym typeface="SPSS Marker Set" pitchFamily="2" charset="2"/>
              </a:rPr>
              <a:t>i którzy znajdują się </a:t>
            </a:r>
            <a:br>
              <a:rPr lang="pl-PL" altLang="pl-PL" sz="2000" b="1" dirty="0" smtClean="0">
                <a:solidFill>
                  <a:schemeClr val="accent6">
                    <a:lumMod val="75000"/>
                  </a:schemeClr>
                </a:solidFill>
                <a:latin typeface="Verdana" panose="020B0604030504040204" pitchFamily="34" charset="0"/>
                <a:sym typeface="SPSS Marker Set" pitchFamily="2" charset="2"/>
              </a:rPr>
            </a:br>
            <a:r>
              <a:rPr lang="pl-PL" altLang="pl-PL" sz="2000" b="1" dirty="0" smtClean="0">
                <a:solidFill>
                  <a:schemeClr val="accent6">
                    <a:lumMod val="75000"/>
                  </a:schemeClr>
                </a:solidFill>
                <a:latin typeface="Verdana" panose="020B0604030504040204" pitchFamily="34" charset="0"/>
                <a:sym typeface="SPSS Marker Set" pitchFamily="2" charset="2"/>
              </a:rPr>
              <a:t>na listach zdających.</a:t>
            </a:r>
          </a:p>
          <a:p>
            <a:pPr marL="0" indent="0" eaLnBrk="1" hangingPunct="1">
              <a:buFontTx/>
              <a:buNone/>
              <a:defRPr/>
            </a:pPr>
            <a:endParaRPr lang="pl-PL" altLang="pl-PL" sz="2000" b="1" dirty="0" smtClean="0">
              <a:solidFill>
                <a:schemeClr val="accent6">
                  <a:lumMod val="75000"/>
                </a:schemeClr>
              </a:solidFill>
              <a:latin typeface="Verdana" panose="020B0604030504040204" pitchFamily="34" charset="0"/>
              <a:sym typeface="SPSS Marker Set" pitchFamily="2" charset="2"/>
            </a:endParaRPr>
          </a:p>
          <a:p>
            <a:pPr eaLnBrk="1" hangingPunct="1">
              <a:buFont typeface="SPSS Marker Set" pitchFamily="2" charset="2"/>
              <a:buChar char="í"/>
              <a:defRPr/>
            </a:pPr>
            <a:r>
              <a:rPr lang="pl-PL" altLang="pl-PL" sz="2000" dirty="0" smtClean="0">
                <a:solidFill>
                  <a:srgbClr val="FF0000"/>
                </a:solidFill>
                <a:latin typeface="Verdana" panose="020B0604030504040204" pitchFamily="34" charset="0"/>
                <a:sym typeface="SPSS Marker Set" pitchFamily="2" charset="2"/>
              </a:rPr>
              <a:t>Zdający skierowani na zdawanie egzaminu maturalnego </a:t>
            </a:r>
            <a:br>
              <a:rPr lang="pl-PL" altLang="pl-PL" sz="2000" dirty="0" smtClean="0">
                <a:solidFill>
                  <a:srgbClr val="FF0000"/>
                </a:solidFill>
                <a:latin typeface="Verdana" panose="020B0604030504040204" pitchFamily="34" charset="0"/>
                <a:sym typeface="SPSS Marker Set" pitchFamily="2" charset="2"/>
              </a:rPr>
            </a:br>
            <a:r>
              <a:rPr lang="pl-PL" altLang="pl-PL" sz="2000" dirty="0" smtClean="0">
                <a:solidFill>
                  <a:srgbClr val="FF0000"/>
                </a:solidFill>
                <a:latin typeface="Verdana" panose="020B0604030504040204" pitchFamily="34" charset="0"/>
                <a:sym typeface="SPSS Marker Set" pitchFamily="2" charset="2"/>
              </a:rPr>
              <a:t>z innej szkoły </a:t>
            </a:r>
            <a:r>
              <a:rPr lang="pl-PL" altLang="pl-PL" sz="2000" b="1" u="sng" dirty="0" smtClean="0">
                <a:solidFill>
                  <a:srgbClr val="FF0000"/>
                </a:solidFill>
                <a:latin typeface="Verdana" panose="020B0604030504040204" pitchFamily="34" charset="0"/>
                <a:sym typeface="SPSS Marker Set" pitchFamily="2" charset="2"/>
              </a:rPr>
              <a:t>muszą okazać dowód tożsamości ze zdjęciem</a:t>
            </a:r>
            <a:r>
              <a:rPr lang="pl-PL" altLang="pl-PL" sz="2000" dirty="0" smtClean="0">
                <a:solidFill>
                  <a:srgbClr val="FF0000"/>
                </a:solidFill>
                <a:latin typeface="Verdana" panose="020B0604030504040204" pitchFamily="34" charset="0"/>
                <a:sym typeface="SPSS Marker Set" pitchFamily="2" charset="2"/>
              </a:rPr>
              <a:t>.</a:t>
            </a:r>
          </a:p>
        </p:txBody>
      </p:sp>
      <p:pic>
        <p:nvPicPr>
          <p:cNvPr id="81924" name="Obraz 1"/>
          <p:cNvPicPr>
            <a:picLocks noChangeAspect="1"/>
          </p:cNvPicPr>
          <p:nvPr/>
        </p:nvPicPr>
        <p:blipFill>
          <a:blip r:embed="rId3"/>
          <a:srcRect/>
          <a:stretch>
            <a:fillRect/>
          </a:stretch>
        </p:blipFill>
        <p:spPr bwMode="auto">
          <a:xfrm>
            <a:off x="0" y="5445125"/>
            <a:ext cx="9144000" cy="1412875"/>
          </a:xfrm>
          <a:prstGeom prst="rect">
            <a:avLst/>
          </a:prstGeom>
          <a:noFill/>
          <a:ln w="9525">
            <a:noFill/>
            <a:miter lim="800000"/>
            <a:headEnd/>
            <a:tailEnd/>
          </a:ln>
        </p:spPr>
      </p:pic>
      <p:sp>
        <p:nvSpPr>
          <p:cNvPr id="81925" name="pole tekstowe 2"/>
          <p:cNvSpPr txBox="1">
            <a:spLocks noChangeArrowheads="1"/>
          </p:cNvSpPr>
          <p:nvPr/>
        </p:nvSpPr>
        <p:spPr bwMode="auto">
          <a:xfrm>
            <a:off x="250825" y="4868863"/>
            <a:ext cx="4537075" cy="461962"/>
          </a:xfrm>
          <a:prstGeom prst="rect">
            <a:avLst/>
          </a:prstGeom>
          <a:noFill/>
          <a:ln w="9525">
            <a:noFill/>
            <a:miter lim="800000"/>
            <a:headEnd/>
            <a:tailEnd/>
          </a:ln>
        </p:spPr>
        <p:txBody>
          <a:bodyPr>
            <a:spAutoFit/>
          </a:bodyPr>
          <a:lstStyle/>
          <a:p>
            <a:r>
              <a:rPr lang="pl-PL" altLang="pl-PL" sz="2400">
                <a:solidFill>
                  <a:srgbClr val="FF0000"/>
                </a:solidFill>
                <a:latin typeface="Verdana" pitchFamily="34" charset="0"/>
                <a:ea typeface="Verdana" pitchFamily="34" charset="0"/>
                <a:cs typeface="Verdana" pitchFamily="34" charset="0"/>
              </a:rPr>
              <a:t>Przypominamy:</a:t>
            </a: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Obraz 1"/>
          <p:cNvPicPr>
            <a:picLocks noChangeAspect="1"/>
          </p:cNvPicPr>
          <p:nvPr/>
        </p:nvPicPr>
        <p:blipFill>
          <a:blip r:embed="rId2"/>
          <a:srcRect/>
          <a:stretch>
            <a:fillRect/>
          </a:stretch>
        </p:blipFill>
        <p:spPr bwMode="auto">
          <a:xfrm>
            <a:off x="723900" y="1352550"/>
            <a:ext cx="7696200" cy="4152900"/>
          </a:xfrm>
          <a:prstGeom prst="rect">
            <a:avLst/>
          </a:prstGeom>
          <a:noFill/>
          <a:ln w="9525">
            <a:noFill/>
            <a:miter lim="800000"/>
            <a:headEnd/>
            <a:tailEnd/>
          </a:ln>
        </p:spPr>
      </p:pic>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0" y="333375"/>
            <a:ext cx="8172450" cy="885825"/>
          </a:xfrm>
          <a:prstGeom prst="rect">
            <a:avLst/>
          </a:prstGeom>
          <a:noFill/>
          <a:ln w="9525">
            <a:noFill/>
            <a:miter lim="800000"/>
            <a:headEnd/>
            <a:tailEnd/>
          </a:ln>
          <a:effectLst/>
        </p:spPr>
        <p:txBody>
          <a:bodyPr anchor="ctr"/>
          <a:lstStyle/>
          <a:p>
            <a:pPr algn="ctr" eaLnBrk="1" hangingPunct="1"/>
            <a:r>
              <a:rPr lang="pl-PL" altLang="pl-PL" sz="2400">
                <a:solidFill>
                  <a:srgbClr val="008000"/>
                </a:solidFill>
                <a:latin typeface="Verdana" pitchFamily="34" charset="0"/>
              </a:rPr>
              <a:t>Przed wejściem do sali egzaminacyjnej przypomnijmy zdającym o zakazie wnoszenia urządzeń telekomunikacyjnych!</a:t>
            </a:r>
          </a:p>
        </p:txBody>
      </p:sp>
      <p:pic>
        <p:nvPicPr>
          <p:cNvPr id="84995" name="Picture 3" descr="C:\Documents and Settings\beata\Pulpit\telefon-lg-kf700.jpg"/>
          <p:cNvPicPr>
            <a:picLocks noChangeAspect="1" noChangeArrowheads="1"/>
          </p:cNvPicPr>
          <p:nvPr/>
        </p:nvPicPr>
        <p:blipFill>
          <a:blip r:embed="rId3"/>
          <a:srcRect/>
          <a:stretch>
            <a:fillRect/>
          </a:stretch>
        </p:blipFill>
        <p:spPr bwMode="auto">
          <a:xfrm>
            <a:off x="1457325" y="1844675"/>
            <a:ext cx="5257800" cy="3825875"/>
          </a:xfrm>
          <a:prstGeom prst="rect">
            <a:avLst/>
          </a:prstGeom>
          <a:noFill/>
          <a:ln w="9525">
            <a:noFill/>
            <a:miter lim="800000"/>
            <a:headEnd/>
            <a:tailEnd/>
          </a:ln>
        </p:spPr>
      </p:pic>
      <p:sp>
        <p:nvSpPr>
          <p:cNvPr id="84996" name="Line 5"/>
          <p:cNvSpPr>
            <a:spLocks noChangeShapeType="1"/>
          </p:cNvSpPr>
          <p:nvPr/>
        </p:nvSpPr>
        <p:spPr bwMode="auto">
          <a:xfrm flipH="1">
            <a:off x="2771775" y="2214563"/>
            <a:ext cx="2286000" cy="2895600"/>
          </a:xfrm>
          <a:prstGeom prst="line">
            <a:avLst/>
          </a:prstGeom>
          <a:noFill/>
          <a:ln w="76200">
            <a:solidFill>
              <a:srgbClr val="FF0000"/>
            </a:solidFill>
            <a:round/>
            <a:headEnd/>
            <a:tailEnd/>
          </a:ln>
          <a:effectLst/>
        </p:spPr>
        <p:txBody>
          <a:bodyPr/>
          <a:lstStyle/>
          <a:p>
            <a:endParaRPr lang="pl-PL"/>
          </a:p>
        </p:txBody>
      </p:sp>
      <p:sp>
        <p:nvSpPr>
          <p:cNvPr id="84997" name="Line 6"/>
          <p:cNvSpPr>
            <a:spLocks noChangeShapeType="1"/>
          </p:cNvSpPr>
          <p:nvPr/>
        </p:nvSpPr>
        <p:spPr bwMode="auto">
          <a:xfrm>
            <a:off x="3427413" y="2062163"/>
            <a:ext cx="1828800" cy="3048000"/>
          </a:xfrm>
          <a:prstGeom prst="line">
            <a:avLst/>
          </a:prstGeom>
          <a:noFill/>
          <a:ln w="76200">
            <a:solidFill>
              <a:srgbClr val="FF0000"/>
            </a:solidFill>
            <a:round/>
            <a:headEnd/>
            <a:tailEnd/>
          </a:ln>
          <a:effectLst/>
        </p:spPr>
        <p:txBody>
          <a:bodyPr/>
          <a:lstStyle/>
          <a:p>
            <a:endParaRPr lang="pl-PL"/>
          </a:p>
        </p:txBody>
      </p:sp>
      <p:sp>
        <p:nvSpPr>
          <p:cNvPr id="84998" name="pole tekstowe 1"/>
          <p:cNvSpPr txBox="1">
            <a:spLocks noChangeArrowheads="1"/>
          </p:cNvSpPr>
          <p:nvPr/>
        </p:nvSpPr>
        <p:spPr bwMode="auto">
          <a:xfrm>
            <a:off x="0" y="5805488"/>
            <a:ext cx="9128125" cy="708025"/>
          </a:xfrm>
          <a:prstGeom prst="rect">
            <a:avLst/>
          </a:prstGeom>
          <a:noFill/>
          <a:ln w="9525">
            <a:noFill/>
            <a:miter lim="800000"/>
            <a:headEnd/>
            <a:tailEnd/>
          </a:ln>
        </p:spPr>
        <p:txBody>
          <a:bodyPr>
            <a:spAutoFit/>
          </a:bodyPr>
          <a:lstStyle/>
          <a:p>
            <a:pPr algn="ctr"/>
            <a:r>
              <a:rPr lang="pl-PL" altLang="pl-PL" sz="2000">
                <a:solidFill>
                  <a:srgbClr val="C00000"/>
                </a:solidFill>
                <a:latin typeface="Verdana" pitchFamily="34" charset="0"/>
                <a:ea typeface="Verdana" pitchFamily="34" charset="0"/>
                <a:cs typeface="Verdana" pitchFamily="34" charset="0"/>
              </a:rPr>
              <a:t>Dotyczy wszystkich osób przebywających </a:t>
            </a:r>
            <a:br>
              <a:rPr lang="pl-PL" altLang="pl-PL" sz="2000">
                <a:solidFill>
                  <a:srgbClr val="C00000"/>
                </a:solidFill>
                <a:latin typeface="Verdana" pitchFamily="34" charset="0"/>
                <a:ea typeface="Verdana" pitchFamily="34" charset="0"/>
                <a:cs typeface="Verdana" pitchFamily="34" charset="0"/>
              </a:rPr>
            </a:br>
            <a:r>
              <a:rPr lang="pl-PL" altLang="pl-PL" sz="2000">
                <a:solidFill>
                  <a:srgbClr val="C00000"/>
                </a:solidFill>
                <a:latin typeface="Verdana" pitchFamily="34" charset="0"/>
                <a:ea typeface="Verdana" pitchFamily="34" charset="0"/>
                <a:cs typeface="Verdana" pitchFamily="34" charset="0"/>
              </a:rPr>
              <a:t>w sali egzaminacyjnej</a:t>
            </a: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txBox="1">
            <a:spLocks noChangeArrowheads="1"/>
          </p:cNvSpPr>
          <p:nvPr/>
        </p:nvSpPr>
        <p:spPr bwMode="auto">
          <a:xfrm>
            <a:off x="3175" y="692150"/>
            <a:ext cx="8532813"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defRPr/>
            </a:pPr>
            <a:r>
              <a:rPr lang="pl-PL" altLang="pl-PL" sz="2400" dirty="0" smtClean="0">
                <a:solidFill>
                  <a:srgbClr val="336600"/>
                </a:solidFill>
                <a:latin typeface="Verdana" panose="020B0604030504040204" pitchFamily="34" charset="0"/>
                <a:cs typeface="Times New Roman" panose="02020603050405020304" pitchFamily="18" charset="0"/>
              </a:rPr>
              <a:t>Czynności wstępne </a:t>
            </a:r>
            <a:br>
              <a:rPr lang="pl-PL" altLang="pl-PL" sz="2400" dirty="0" smtClean="0">
                <a:solidFill>
                  <a:srgbClr val="336600"/>
                </a:solidFill>
                <a:latin typeface="Verdana" panose="020B0604030504040204" pitchFamily="34" charset="0"/>
                <a:cs typeface="Times New Roman" panose="02020603050405020304" pitchFamily="18" charset="0"/>
              </a:rPr>
            </a:br>
            <a:r>
              <a:rPr lang="pl-PL" altLang="pl-PL" sz="2400" dirty="0" smtClean="0">
                <a:solidFill>
                  <a:srgbClr val="336600"/>
                </a:solidFill>
                <a:latin typeface="Verdana" panose="020B0604030504040204" pitchFamily="34" charset="0"/>
                <a:cs typeface="Times New Roman" panose="02020603050405020304" pitchFamily="18" charset="0"/>
              </a:rPr>
              <a:t>przed rozpoczęciem egzaminu</a:t>
            </a:r>
            <a:endParaRPr lang="pl-PL" altLang="pl-PL" sz="2400" dirty="0" smtClean="0">
              <a:solidFill>
                <a:schemeClr val="accent1">
                  <a:lumMod val="50000"/>
                </a:schemeClr>
              </a:solidFill>
              <a:latin typeface="Verdana" panose="020B0604030504040204" pitchFamily="34" charset="0"/>
            </a:endParaRPr>
          </a:p>
        </p:txBody>
      </p:sp>
      <p:sp>
        <p:nvSpPr>
          <p:cNvPr id="87043" name="Rectangle 3"/>
          <p:cNvSpPr>
            <a:spLocks noChangeArrowheads="1"/>
          </p:cNvSpPr>
          <p:nvPr/>
        </p:nvSpPr>
        <p:spPr bwMode="auto">
          <a:xfrm>
            <a:off x="4479925" y="3048000"/>
            <a:ext cx="184150" cy="762000"/>
          </a:xfrm>
          <a:prstGeom prst="rect">
            <a:avLst/>
          </a:prstGeom>
          <a:noFill/>
          <a:ln w="9525">
            <a:noFill/>
            <a:miter lim="800000"/>
            <a:headEnd/>
            <a:tailEnd/>
          </a:ln>
          <a:effectLst/>
        </p:spPr>
        <p:txBody>
          <a:bodyPr wrap="none">
            <a:spAutoFit/>
          </a:bodyPr>
          <a:lstStyle/>
          <a:p>
            <a:pPr algn="ctr"/>
            <a:endParaRPr lang="pl-PL" altLang="pl-PL" sz="4400" b="0">
              <a:solidFill>
                <a:schemeClr val="tx2"/>
              </a:solidFill>
              <a:latin typeface="Times New Roman" pitchFamily="18" charset="0"/>
            </a:endParaRPr>
          </a:p>
        </p:txBody>
      </p:sp>
      <p:sp>
        <p:nvSpPr>
          <p:cNvPr id="87044" name="Rectangle 4"/>
          <p:cNvSpPr>
            <a:spLocks noChangeArrowheads="1"/>
          </p:cNvSpPr>
          <p:nvPr/>
        </p:nvSpPr>
        <p:spPr bwMode="auto">
          <a:xfrm>
            <a:off x="4479925" y="3048000"/>
            <a:ext cx="184150" cy="762000"/>
          </a:xfrm>
          <a:prstGeom prst="rect">
            <a:avLst/>
          </a:prstGeom>
          <a:noFill/>
          <a:ln w="9525">
            <a:noFill/>
            <a:miter lim="800000"/>
            <a:headEnd/>
            <a:tailEnd/>
          </a:ln>
          <a:effectLst/>
        </p:spPr>
        <p:txBody>
          <a:bodyPr wrap="none">
            <a:spAutoFit/>
          </a:bodyPr>
          <a:lstStyle/>
          <a:p>
            <a:pPr algn="ctr"/>
            <a:endParaRPr lang="pl-PL" altLang="pl-PL" sz="4400" b="0">
              <a:solidFill>
                <a:schemeClr val="tx2"/>
              </a:solidFill>
              <a:latin typeface="Times New Roman" pitchFamily="18" charset="0"/>
            </a:endParaRPr>
          </a:p>
        </p:txBody>
      </p:sp>
      <p:sp>
        <p:nvSpPr>
          <p:cNvPr id="87045" name="Rectangle 5"/>
          <p:cNvSpPr>
            <a:spLocks noChangeArrowheads="1"/>
          </p:cNvSpPr>
          <p:nvPr/>
        </p:nvSpPr>
        <p:spPr bwMode="auto">
          <a:xfrm>
            <a:off x="4479925" y="3048000"/>
            <a:ext cx="184150" cy="762000"/>
          </a:xfrm>
          <a:prstGeom prst="rect">
            <a:avLst/>
          </a:prstGeom>
          <a:noFill/>
          <a:ln w="9525">
            <a:noFill/>
            <a:miter lim="800000"/>
            <a:headEnd/>
            <a:tailEnd/>
          </a:ln>
          <a:effectLst/>
        </p:spPr>
        <p:txBody>
          <a:bodyPr wrap="none">
            <a:spAutoFit/>
          </a:bodyPr>
          <a:lstStyle/>
          <a:p>
            <a:pPr algn="ctr"/>
            <a:endParaRPr lang="pl-PL" altLang="pl-PL" sz="4400" b="0">
              <a:solidFill>
                <a:schemeClr val="tx2"/>
              </a:solidFill>
              <a:latin typeface="Times New Roman" pitchFamily="18" charset="0"/>
            </a:endParaRPr>
          </a:p>
        </p:txBody>
      </p:sp>
      <p:sp>
        <p:nvSpPr>
          <p:cNvPr id="11" name="Rectangle 2"/>
          <p:cNvSpPr txBox="1">
            <a:spLocks noChangeArrowheads="1"/>
          </p:cNvSpPr>
          <p:nvPr/>
        </p:nvSpPr>
        <p:spPr bwMode="auto">
          <a:xfrm>
            <a:off x="-541338" y="5268913"/>
            <a:ext cx="9685338" cy="2481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indent="0" eaLnBrk="1" hangingPunct="1">
              <a:spcBef>
                <a:spcPct val="0"/>
              </a:spcBef>
              <a:buFontTx/>
              <a:buNone/>
              <a:defRPr/>
            </a:pPr>
            <a:endParaRPr lang="pl-PL" altLang="pl-PL" sz="2000" dirty="0" smtClean="0">
              <a:solidFill>
                <a:schemeClr val="accent6">
                  <a:lumMod val="75000"/>
                </a:schemeClr>
              </a:solidFill>
              <a:latin typeface="Verdana" panose="020B0604030504040204" pitchFamily="34" charset="0"/>
            </a:endParaRPr>
          </a:p>
          <a:p>
            <a:pPr eaLnBrk="1" hangingPunct="1">
              <a:spcBef>
                <a:spcPct val="0"/>
              </a:spcBef>
              <a:buFontTx/>
              <a:buNone/>
              <a:defRPr/>
            </a:pPr>
            <a:r>
              <a:rPr lang="pl-PL" altLang="pl-PL" sz="2000" i="1" dirty="0" smtClean="0">
                <a:solidFill>
                  <a:srgbClr val="336600"/>
                </a:solidFill>
                <a:latin typeface="Verdana" panose="020B0604030504040204" pitchFamily="34" charset="0"/>
              </a:rPr>
              <a:t> </a:t>
            </a:r>
          </a:p>
          <a:p>
            <a:pPr eaLnBrk="1" hangingPunct="1">
              <a:spcBef>
                <a:spcPct val="0"/>
              </a:spcBef>
              <a:buFontTx/>
              <a:buNone/>
              <a:defRPr/>
            </a:pPr>
            <a:endParaRPr lang="pl-PL" altLang="pl-PL" sz="2000" dirty="0" smtClean="0">
              <a:latin typeface="Verdana" panose="020B0604030504040204" pitchFamily="34" charset="0"/>
            </a:endParaRPr>
          </a:p>
        </p:txBody>
      </p:sp>
      <p:sp>
        <p:nvSpPr>
          <p:cNvPr id="87047" name="pole tekstowe 1"/>
          <p:cNvSpPr txBox="1">
            <a:spLocks noChangeArrowheads="1"/>
          </p:cNvSpPr>
          <p:nvPr/>
        </p:nvSpPr>
        <p:spPr bwMode="auto">
          <a:xfrm>
            <a:off x="92075" y="1530350"/>
            <a:ext cx="9144000" cy="4708525"/>
          </a:xfrm>
          <a:prstGeom prst="rect">
            <a:avLst/>
          </a:prstGeom>
          <a:noFill/>
          <a:ln w="9525">
            <a:noFill/>
            <a:miter lim="800000"/>
            <a:headEnd/>
            <a:tailEnd/>
          </a:ln>
        </p:spPr>
        <p:txBody>
          <a:bodyPr>
            <a:spAutoFit/>
          </a:bodyPr>
          <a:lstStyle/>
          <a:p>
            <a:pPr marL="342900" indent="-342900">
              <a:buFontTx/>
              <a:buChar char="-"/>
            </a:pPr>
            <a:r>
              <a:rPr lang="pl-PL" altLang="pl-PL" sz="2000">
                <a:solidFill>
                  <a:srgbClr val="22228B"/>
                </a:solidFill>
                <a:latin typeface="Verdana" pitchFamily="34" charset="0"/>
                <a:ea typeface="Verdana" pitchFamily="34" charset="0"/>
                <a:cs typeface="Verdana" pitchFamily="34" charset="0"/>
              </a:rPr>
              <a:t>Czynności wstępne rozpoczynamy wtedy, gdy wszyscy zdający znajdują się na swoich miejscach</a:t>
            </a:r>
          </a:p>
          <a:p>
            <a:pPr marL="342900" indent="-342900"/>
            <a:endParaRPr lang="pl-PL" altLang="pl-PL" sz="2000">
              <a:solidFill>
                <a:srgbClr val="22228B"/>
              </a:solidFill>
              <a:latin typeface="Verdana" pitchFamily="34" charset="0"/>
              <a:ea typeface="Verdana" pitchFamily="34" charset="0"/>
              <a:cs typeface="Verdana" pitchFamily="34" charset="0"/>
            </a:endParaRPr>
          </a:p>
          <a:p>
            <a:pPr marL="342900" indent="-342900">
              <a:buFontTx/>
              <a:buChar char="-"/>
            </a:pPr>
            <a:r>
              <a:rPr lang="pl-PL" altLang="pl-PL" sz="2000">
                <a:solidFill>
                  <a:srgbClr val="22228B"/>
                </a:solidFill>
                <a:latin typeface="Verdana" pitchFamily="34" charset="0"/>
                <a:ea typeface="Verdana" pitchFamily="34" charset="0"/>
                <a:cs typeface="Verdana" pitchFamily="34" charset="0"/>
              </a:rPr>
              <a:t>Należy zapytać, czy wszyscy są zdrowi i mogą przystąpić </a:t>
            </a:r>
            <a:br>
              <a:rPr lang="pl-PL" altLang="pl-PL" sz="2000">
                <a:solidFill>
                  <a:srgbClr val="22228B"/>
                </a:solidFill>
                <a:latin typeface="Verdana" pitchFamily="34" charset="0"/>
                <a:ea typeface="Verdana" pitchFamily="34" charset="0"/>
                <a:cs typeface="Verdana" pitchFamily="34" charset="0"/>
              </a:rPr>
            </a:br>
            <a:r>
              <a:rPr lang="pl-PL" altLang="pl-PL" sz="2000">
                <a:solidFill>
                  <a:srgbClr val="22228B"/>
                </a:solidFill>
                <a:latin typeface="Verdana" pitchFamily="34" charset="0"/>
                <a:ea typeface="Verdana" pitchFamily="34" charset="0"/>
                <a:cs typeface="Verdana" pitchFamily="34" charset="0"/>
              </a:rPr>
              <a:t>do pracy (osoby obecne na egzaminie nie mogą starać się </a:t>
            </a:r>
            <a:br>
              <a:rPr lang="pl-PL" altLang="pl-PL" sz="2000">
                <a:solidFill>
                  <a:srgbClr val="22228B"/>
                </a:solidFill>
                <a:latin typeface="Verdana" pitchFamily="34" charset="0"/>
                <a:ea typeface="Verdana" pitchFamily="34" charset="0"/>
                <a:cs typeface="Verdana" pitchFamily="34" charset="0"/>
              </a:rPr>
            </a:br>
            <a:r>
              <a:rPr lang="pl-PL" altLang="pl-PL" sz="2000">
                <a:solidFill>
                  <a:srgbClr val="22228B"/>
                </a:solidFill>
                <a:latin typeface="Verdana" pitchFamily="34" charset="0"/>
                <a:ea typeface="Verdana" pitchFamily="34" charset="0"/>
                <a:cs typeface="Verdana" pitchFamily="34" charset="0"/>
              </a:rPr>
              <a:t>o zdawanie matury w drugim terminie)</a:t>
            </a:r>
          </a:p>
          <a:p>
            <a:pPr marL="342900" indent="-342900">
              <a:buFontTx/>
              <a:buChar char="-"/>
            </a:pPr>
            <a:endParaRPr lang="pl-PL" altLang="pl-PL" sz="2000">
              <a:solidFill>
                <a:srgbClr val="22228B"/>
              </a:solidFill>
              <a:latin typeface="Verdana" pitchFamily="34" charset="0"/>
              <a:ea typeface="Verdana" pitchFamily="34" charset="0"/>
              <a:cs typeface="Verdana" pitchFamily="34" charset="0"/>
            </a:endParaRPr>
          </a:p>
          <a:p>
            <a:pPr marL="342900" indent="-342900">
              <a:buFontTx/>
              <a:buChar char="-"/>
            </a:pPr>
            <a:r>
              <a:rPr lang="pl-PL" altLang="pl-PL" sz="2000">
                <a:solidFill>
                  <a:srgbClr val="22228B"/>
                </a:solidFill>
                <a:latin typeface="Verdana" pitchFamily="34" charset="0"/>
                <a:ea typeface="Verdana" pitchFamily="34" charset="0"/>
                <a:cs typeface="Verdana" pitchFamily="34" charset="0"/>
              </a:rPr>
              <a:t>Należy przypomnieć o zakazie wnoszenia do sali egzaminacyjnej urządzeń telekomunikacyjnych</a:t>
            </a:r>
          </a:p>
          <a:p>
            <a:pPr marL="342900" indent="-342900">
              <a:buFontTx/>
              <a:buChar char="-"/>
            </a:pPr>
            <a:endParaRPr lang="pl-PL" altLang="pl-PL" sz="2000">
              <a:solidFill>
                <a:srgbClr val="22228B"/>
              </a:solidFill>
              <a:latin typeface="Verdana" pitchFamily="34" charset="0"/>
              <a:ea typeface="Verdana" pitchFamily="34" charset="0"/>
              <a:cs typeface="Verdana" pitchFamily="34" charset="0"/>
            </a:endParaRPr>
          </a:p>
          <a:p>
            <a:pPr marL="342900" indent="-342900">
              <a:buFontTx/>
              <a:buChar char="-"/>
            </a:pPr>
            <a:r>
              <a:rPr lang="pl-PL" altLang="pl-PL" sz="2000">
                <a:solidFill>
                  <a:srgbClr val="22228B"/>
                </a:solidFill>
                <a:latin typeface="Verdana" pitchFamily="34" charset="0"/>
                <a:ea typeface="Verdana" pitchFamily="34" charset="0"/>
                <a:cs typeface="Verdana" pitchFamily="34" charset="0"/>
              </a:rPr>
              <a:t>Należy przypomnieć o zasadach zachowania w sali egz.,</a:t>
            </a:r>
            <a:br>
              <a:rPr lang="pl-PL" altLang="pl-PL" sz="2000">
                <a:solidFill>
                  <a:srgbClr val="22228B"/>
                </a:solidFill>
                <a:latin typeface="Verdana" pitchFamily="34" charset="0"/>
                <a:ea typeface="Verdana" pitchFamily="34" charset="0"/>
                <a:cs typeface="Verdana" pitchFamily="34" charset="0"/>
              </a:rPr>
            </a:br>
            <a:r>
              <a:rPr lang="pl-PL" altLang="pl-PL" sz="2000">
                <a:solidFill>
                  <a:srgbClr val="22228B"/>
                </a:solidFill>
                <a:latin typeface="Verdana" pitchFamily="34" charset="0"/>
                <a:ea typeface="Verdana" pitchFamily="34" charset="0"/>
                <a:cs typeface="Verdana" pitchFamily="34" charset="0"/>
              </a:rPr>
              <a:t>konieczności samodzielnej pracy oraz posługiwania się właściwymi materiałami i przyborami pomocniczymi oraz zasadach oddawania prac </a:t>
            </a:r>
            <a:r>
              <a:rPr lang="pl-PL" altLang="pl-PL" sz="2000">
                <a:solidFill>
                  <a:srgbClr val="FF0000"/>
                </a:solidFill>
                <a:latin typeface="Verdana" pitchFamily="34" charset="0"/>
                <a:ea typeface="Verdana" pitchFamily="34" charset="0"/>
                <a:cs typeface="Verdana" pitchFamily="34" charset="0"/>
              </a:rPr>
              <a:t>i zasadach dotyczących bezpieczeństwa</a:t>
            </a: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rostokąt 1"/>
          <p:cNvSpPr>
            <a:spLocks noChangeArrowheads="1"/>
          </p:cNvSpPr>
          <p:nvPr/>
        </p:nvSpPr>
        <p:spPr bwMode="auto">
          <a:xfrm>
            <a:off x="684213" y="1412875"/>
            <a:ext cx="8135937" cy="1200150"/>
          </a:xfrm>
          <a:prstGeom prst="rect">
            <a:avLst/>
          </a:prstGeom>
          <a:noFill/>
          <a:ln w="9525">
            <a:noFill/>
            <a:miter lim="800000"/>
            <a:headEnd/>
            <a:tailEnd/>
          </a:ln>
        </p:spPr>
        <p:txBody>
          <a:bodyPr>
            <a:spAutoFit/>
          </a:bodyPr>
          <a:lstStyle/>
          <a:p>
            <a:r>
              <a:rPr lang="pl-PL" altLang="pl-PL" sz="2400">
                <a:solidFill>
                  <a:srgbClr val="22228B"/>
                </a:solidFill>
                <a:latin typeface="Verdana" pitchFamily="34" charset="0"/>
                <a:ea typeface="Verdana" pitchFamily="34" charset="0"/>
                <a:cs typeface="Verdana" pitchFamily="34" charset="0"/>
              </a:rPr>
              <a:t>Spóźnieni zdający mogą wejść do sali egzaminacyjnej najpóźniej do zakończenia czynności wstępnych  </a:t>
            </a:r>
          </a:p>
        </p:txBody>
      </p:sp>
      <p:pic>
        <p:nvPicPr>
          <p:cNvPr id="89091" name="Obraz 2"/>
          <p:cNvPicPr>
            <a:picLocks noChangeAspect="1"/>
          </p:cNvPicPr>
          <p:nvPr/>
        </p:nvPicPr>
        <p:blipFill>
          <a:blip r:embed="rId2"/>
          <a:srcRect/>
          <a:stretch>
            <a:fillRect/>
          </a:stretch>
        </p:blipFill>
        <p:spPr bwMode="auto">
          <a:xfrm>
            <a:off x="827088" y="3500438"/>
            <a:ext cx="7416800" cy="1368425"/>
          </a:xfrm>
          <a:prstGeom prst="rect">
            <a:avLst/>
          </a:prstGeom>
          <a:noFill/>
          <a:ln w="9525">
            <a:noFill/>
            <a:miter lim="800000"/>
            <a:headEnd/>
            <a:tailEnd/>
          </a:ln>
        </p:spPr>
      </p:pic>
    </p:spTree>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eaLnBrk="1" hangingPunct="1"/>
            <a:r>
              <a:rPr lang="pl-PL" altLang="pl-PL" sz="2800">
                <a:solidFill>
                  <a:srgbClr val="008000"/>
                </a:solidFill>
                <a:latin typeface="Verdana" pitchFamily="34" charset="0"/>
              </a:rPr>
              <a:t>Przypomnijmy zdającym!</a:t>
            </a:r>
            <a:endParaRPr lang="pl-PL" altLang="pl-PL" sz="2000">
              <a:solidFill>
                <a:srgbClr val="008000"/>
              </a:solidFill>
              <a:latin typeface="Verdana" pitchFamily="34" charset="0"/>
            </a:endParaRPr>
          </a:p>
        </p:txBody>
      </p:sp>
      <p:sp>
        <p:nvSpPr>
          <p:cNvPr id="90115" name="Rectangle 3"/>
          <p:cNvSpPr>
            <a:spLocks noChangeArrowheads="1"/>
          </p:cNvSpPr>
          <p:nvPr/>
        </p:nvSpPr>
        <p:spPr bwMode="auto">
          <a:xfrm>
            <a:off x="304800" y="1981200"/>
            <a:ext cx="8534400" cy="2438400"/>
          </a:xfrm>
          <a:prstGeom prst="rect">
            <a:avLst/>
          </a:prstGeom>
          <a:noFill/>
          <a:ln w="9525">
            <a:noFill/>
            <a:miter lim="800000"/>
            <a:headEnd/>
            <a:tailEnd/>
          </a:ln>
        </p:spPr>
        <p:txBody>
          <a:bodyPr/>
          <a:lstStyle/>
          <a:p>
            <a:pPr marL="342900" indent="-342900" eaLnBrk="1" hangingPunct="1">
              <a:lnSpc>
                <a:spcPct val="90000"/>
              </a:lnSpc>
              <a:spcBef>
                <a:spcPct val="20000"/>
              </a:spcBef>
            </a:pPr>
            <a:r>
              <a:rPr lang="pl-PL" altLang="pl-PL" sz="2000">
                <a:latin typeface="Verdana" pitchFamily="34" charset="0"/>
              </a:rPr>
              <a:t>Komunikat o  materiałach i przyborach pomocniczych</a:t>
            </a:r>
          </a:p>
          <a:p>
            <a:pPr marL="342900" indent="-342900" eaLnBrk="1" hangingPunct="1">
              <a:lnSpc>
                <a:spcPct val="90000"/>
              </a:lnSpc>
              <a:spcBef>
                <a:spcPct val="20000"/>
              </a:spcBef>
            </a:pPr>
            <a:endParaRPr lang="pl-PL" altLang="pl-PL" sz="2000">
              <a:latin typeface="Verdana" pitchFamily="34" charset="0"/>
            </a:endParaRPr>
          </a:p>
          <a:p>
            <a:pPr marL="342900" indent="-342900" algn="ctr" eaLnBrk="1" hangingPunct="1">
              <a:lnSpc>
                <a:spcPct val="90000"/>
              </a:lnSpc>
              <a:spcBef>
                <a:spcPct val="20000"/>
              </a:spcBef>
            </a:pPr>
            <a:r>
              <a:rPr lang="pl-PL" altLang="pl-PL" sz="2000">
                <a:latin typeface="Verdana" pitchFamily="34" charset="0"/>
              </a:rPr>
              <a:t>„do zapisywania rozwiązań (odpowiedzi) służy długopis </a:t>
            </a:r>
            <a:br>
              <a:rPr lang="pl-PL" altLang="pl-PL" sz="2000">
                <a:latin typeface="Verdana" pitchFamily="34" charset="0"/>
              </a:rPr>
            </a:br>
            <a:r>
              <a:rPr lang="pl-PL" altLang="pl-PL" sz="2000">
                <a:latin typeface="Verdana" pitchFamily="34" charset="0"/>
              </a:rPr>
              <a:t>lub pióro z czarnym tuszem”</a:t>
            </a:r>
          </a:p>
          <a:p>
            <a:pPr marL="342900" indent="-342900" algn="ctr" eaLnBrk="1" hangingPunct="1">
              <a:lnSpc>
                <a:spcPct val="90000"/>
              </a:lnSpc>
              <a:spcBef>
                <a:spcPct val="20000"/>
              </a:spcBef>
            </a:pPr>
            <a:endParaRPr lang="pl-PL" altLang="pl-PL" sz="2000">
              <a:latin typeface="Verdana" pitchFamily="34" charset="0"/>
            </a:endParaRPr>
          </a:p>
          <a:p>
            <a:pPr marL="342900" indent="-342900" algn="ctr" eaLnBrk="1" hangingPunct="1">
              <a:lnSpc>
                <a:spcPct val="90000"/>
              </a:lnSpc>
              <a:spcBef>
                <a:spcPct val="20000"/>
              </a:spcBef>
            </a:pPr>
            <a:r>
              <a:rPr lang="pl-PL" altLang="pl-PL" sz="2400">
                <a:solidFill>
                  <a:srgbClr val="FF0000"/>
                </a:solidFill>
                <a:latin typeface="Verdana" pitchFamily="34" charset="0"/>
              </a:rPr>
              <a:t>NIE UŻYWAMY OŁÓWKÓW!!!!!</a:t>
            </a:r>
          </a:p>
        </p:txBody>
      </p:sp>
      <p:pic>
        <p:nvPicPr>
          <p:cNvPr id="90116" name="Picture 7" descr="E:\ołówek.jpg"/>
          <p:cNvPicPr>
            <a:picLocks noChangeAspect="1" noChangeArrowheads="1"/>
          </p:cNvPicPr>
          <p:nvPr/>
        </p:nvPicPr>
        <p:blipFill>
          <a:blip r:embed="rId3"/>
          <a:srcRect/>
          <a:stretch>
            <a:fillRect/>
          </a:stretch>
        </p:blipFill>
        <p:spPr bwMode="auto">
          <a:xfrm>
            <a:off x="2743200" y="4572000"/>
            <a:ext cx="3352800" cy="1981200"/>
          </a:xfrm>
          <a:prstGeom prst="rect">
            <a:avLst/>
          </a:prstGeom>
          <a:noFill/>
          <a:ln w="9525">
            <a:noFill/>
            <a:miter lim="800000"/>
            <a:headEnd/>
            <a:tailEnd/>
          </a:ln>
        </p:spPr>
      </p:pic>
      <p:sp>
        <p:nvSpPr>
          <p:cNvPr id="90117" name="Line 8"/>
          <p:cNvSpPr>
            <a:spLocks noChangeShapeType="1"/>
          </p:cNvSpPr>
          <p:nvPr/>
        </p:nvSpPr>
        <p:spPr bwMode="auto">
          <a:xfrm flipH="1" flipV="1">
            <a:off x="2667000" y="4572000"/>
            <a:ext cx="3352800" cy="1981200"/>
          </a:xfrm>
          <a:prstGeom prst="line">
            <a:avLst/>
          </a:prstGeom>
          <a:noFill/>
          <a:ln w="76200">
            <a:solidFill>
              <a:srgbClr val="FF0000"/>
            </a:solidFill>
            <a:round/>
            <a:headEnd/>
            <a:tailEnd/>
          </a:ln>
          <a:effectLst/>
        </p:spPr>
        <p:txBody>
          <a:bodyPr/>
          <a:lstStyle/>
          <a:p>
            <a:endParaRPr lang="pl-PL"/>
          </a:p>
        </p:txBody>
      </p:sp>
      <p:sp>
        <p:nvSpPr>
          <p:cNvPr id="90118" name="Line 10"/>
          <p:cNvSpPr>
            <a:spLocks noChangeShapeType="1"/>
          </p:cNvSpPr>
          <p:nvPr/>
        </p:nvSpPr>
        <p:spPr bwMode="auto">
          <a:xfrm flipH="1">
            <a:off x="2743200" y="4572000"/>
            <a:ext cx="3352800" cy="1828800"/>
          </a:xfrm>
          <a:prstGeom prst="line">
            <a:avLst/>
          </a:prstGeom>
          <a:noFill/>
          <a:ln w="76200">
            <a:solidFill>
              <a:srgbClr val="FF0000"/>
            </a:solidFill>
            <a:round/>
            <a:headEnd/>
            <a:tailEnd/>
          </a:ln>
          <a:effectLst/>
        </p:spPr>
        <p:txBody>
          <a:bodyPr/>
          <a:lstStyle/>
          <a:p>
            <a:endParaRPr lang="pl-PL"/>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242888"/>
            <a:ext cx="8675688" cy="1295401"/>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a:lstStyle>
          <a:p>
            <a:pPr eaLnBrk="1" hangingPunct="1">
              <a:defRPr/>
            </a:pPr>
            <a:r>
              <a:rPr lang="pl-PL" altLang="pl-PL" sz="2400" dirty="0" smtClean="0">
                <a:solidFill>
                  <a:srgbClr val="003399"/>
                </a:solidFill>
                <a:latin typeface="Verdana" panose="020B0604030504040204" pitchFamily="34" charset="0"/>
              </a:rPr>
              <a:t/>
            </a:r>
            <a:br>
              <a:rPr lang="pl-PL" altLang="pl-PL" sz="2400" dirty="0" smtClean="0">
                <a:solidFill>
                  <a:srgbClr val="003399"/>
                </a:solidFill>
                <a:latin typeface="Verdana" panose="020B0604030504040204" pitchFamily="34" charset="0"/>
              </a:rPr>
            </a:br>
            <a:r>
              <a:rPr lang="pl-PL" altLang="pl-PL" sz="2400" dirty="0" smtClean="0">
                <a:solidFill>
                  <a:schemeClr val="accent1">
                    <a:lumMod val="50000"/>
                  </a:schemeClr>
                </a:solidFill>
                <a:latin typeface="Verdana" panose="020B0604030504040204" pitchFamily="34" charset="0"/>
              </a:rPr>
              <a:t>Czynności wstępne </a:t>
            </a:r>
            <a:br>
              <a:rPr lang="pl-PL" altLang="pl-PL" sz="2400" dirty="0" smtClean="0">
                <a:solidFill>
                  <a:schemeClr val="accent1">
                    <a:lumMod val="50000"/>
                  </a:schemeClr>
                </a:solidFill>
                <a:latin typeface="Verdana" panose="020B0604030504040204" pitchFamily="34" charset="0"/>
              </a:rPr>
            </a:br>
            <a:r>
              <a:rPr lang="pl-PL" altLang="pl-PL" sz="2400" dirty="0" smtClean="0">
                <a:solidFill>
                  <a:schemeClr val="accent1">
                    <a:lumMod val="50000"/>
                  </a:schemeClr>
                </a:solidFill>
                <a:latin typeface="Verdana" panose="020B0604030504040204" pitchFamily="34" charset="0"/>
              </a:rPr>
              <a:t>przed rozpoczęciem egzaminu </a:t>
            </a:r>
          </a:p>
        </p:txBody>
      </p:sp>
      <p:sp>
        <p:nvSpPr>
          <p:cNvPr id="92163" name="pole tekstowe 2"/>
          <p:cNvSpPr txBox="1">
            <a:spLocks noChangeArrowheads="1"/>
          </p:cNvSpPr>
          <p:nvPr/>
        </p:nvSpPr>
        <p:spPr bwMode="auto">
          <a:xfrm>
            <a:off x="0" y="1916113"/>
            <a:ext cx="9170988" cy="5324475"/>
          </a:xfrm>
          <a:prstGeom prst="rect">
            <a:avLst/>
          </a:prstGeom>
          <a:noFill/>
          <a:ln w="9525">
            <a:noFill/>
            <a:miter lim="800000"/>
            <a:headEnd/>
            <a:tailEnd/>
          </a:ln>
        </p:spPr>
        <p:txBody>
          <a:bodyPr>
            <a:spAutoFit/>
          </a:bodyPr>
          <a:lstStyle/>
          <a:p>
            <a:r>
              <a:rPr lang="pl-PL" altLang="pl-PL" sz="2400">
                <a:solidFill>
                  <a:srgbClr val="22228B"/>
                </a:solidFill>
                <a:latin typeface="Verdana" pitchFamily="34" charset="0"/>
                <a:ea typeface="Verdana" pitchFamily="34" charset="0"/>
                <a:cs typeface="Verdana" pitchFamily="34" charset="0"/>
              </a:rPr>
              <a:t>PZN po rozdaniu arkuszy egzaminacyjnych informuje zdających:</a:t>
            </a:r>
          </a:p>
          <a:p>
            <a:endParaRPr lang="pl-PL" altLang="pl-PL" sz="2400">
              <a:solidFill>
                <a:srgbClr val="22228B"/>
              </a:solidFill>
              <a:latin typeface="Verdana" pitchFamily="34" charset="0"/>
              <a:ea typeface="Verdana" pitchFamily="34" charset="0"/>
              <a:cs typeface="Verdana" pitchFamily="34" charset="0"/>
            </a:endParaRPr>
          </a:p>
          <a:p>
            <a:r>
              <a:rPr lang="pl-PL" altLang="pl-PL" sz="2400">
                <a:solidFill>
                  <a:srgbClr val="22228B"/>
                </a:solidFill>
                <a:latin typeface="Verdana" pitchFamily="34" charset="0"/>
                <a:ea typeface="Verdana" pitchFamily="34" charset="0"/>
                <a:cs typeface="Verdana" pitchFamily="34" charset="0"/>
              </a:rPr>
              <a:t>- </a:t>
            </a:r>
            <a:r>
              <a:rPr lang="pl-PL" altLang="pl-PL" sz="2400">
                <a:solidFill>
                  <a:srgbClr val="FF0000"/>
                </a:solidFill>
                <a:latin typeface="Verdana" pitchFamily="34" charset="0"/>
                <a:ea typeface="Verdana" pitchFamily="34" charset="0"/>
                <a:cs typeface="Verdana" pitchFamily="34" charset="0"/>
              </a:rPr>
              <a:t>o zasadach dotyczących bezpieczeństwa w sali egzaminacyjnej i poza nią.</a:t>
            </a:r>
          </a:p>
          <a:p>
            <a:pPr>
              <a:lnSpc>
                <a:spcPct val="150000"/>
              </a:lnSpc>
              <a:buFontTx/>
              <a:buChar char="-"/>
            </a:pPr>
            <a:r>
              <a:rPr lang="pl-PL" altLang="pl-PL" sz="2400" b="0">
                <a:solidFill>
                  <a:srgbClr val="22228B"/>
                </a:solidFill>
                <a:latin typeface="Verdana" pitchFamily="34" charset="0"/>
                <a:ea typeface="Verdana" pitchFamily="34" charset="0"/>
                <a:cs typeface="Verdana" pitchFamily="34" charset="0"/>
              </a:rPr>
              <a:t> o obowiązku zapoznania się z instrukcją</a:t>
            </a:r>
          </a:p>
          <a:p>
            <a:pPr>
              <a:lnSpc>
                <a:spcPct val="150000"/>
              </a:lnSpc>
              <a:buFontTx/>
              <a:buChar char="-"/>
            </a:pPr>
            <a:r>
              <a:rPr lang="pl-PL" altLang="pl-PL" sz="2400" b="0">
                <a:solidFill>
                  <a:srgbClr val="22228B"/>
                </a:solidFill>
                <a:latin typeface="Verdana" pitchFamily="34" charset="0"/>
                <a:ea typeface="Verdana" pitchFamily="34" charset="0"/>
                <a:cs typeface="Verdana" pitchFamily="34" charset="0"/>
              </a:rPr>
              <a:t> o konieczności sprawdzenia: kompletności arkusza, czy otrzymali właściwe wzory, numeru PESEL</a:t>
            </a:r>
          </a:p>
          <a:p>
            <a:pPr>
              <a:lnSpc>
                <a:spcPct val="150000"/>
              </a:lnSpc>
              <a:buFontTx/>
              <a:buChar char="-"/>
            </a:pPr>
            <a:r>
              <a:rPr lang="pl-PL" altLang="pl-PL" sz="2400">
                <a:solidFill>
                  <a:srgbClr val="22228B"/>
                </a:solidFill>
                <a:latin typeface="Verdana" pitchFamily="34" charset="0"/>
                <a:ea typeface="Verdana" pitchFamily="34" charset="0"/>
                <a:cs typeface="Verdana" pitchFamily="34" charset="0"/>
              </a:rPr>
              <a:t> o sposobie kodowania arkusza egzaminacyjnego</a:t>
            </a:r>
          </a:p>
          <a:p>
            <a:pPr>
              <a:lnSpc>
                <a:spcPct val="150000"/>
              </a:lnSpc>
              <a:buFontTx/>
              <a:buChar char="-"/>
            </a:pPr>
            <a:endParaRPr lang="pl-PL" altLang="pl-PL" sz="2400" b="0">
              <a:solidFill>
                <a:srgbClr val="22228B"/>
              </a:solidFill>
              <a:latin typeface="Verdana" pitchFamily="34" charset="0"/>
              <a:ea typeface="Verdana" pitchFamily="34" charset="0"/>
              <a:cs typeface="Verdana" pitchFamily="34" charset="0"/>
            </a:endParaRPr>
          </a:p>
          <a:p>
            <a:pPr>
              <a:buFontTx/>
              <a:buChar char="-"/>
            </a:pPr>
            <a:endParaRPr lang="pl-PL" altLang="pl-PL" sz="2000" b="0">
              <a:solidFill>
                <a:srgbClr val="22228B"/>
              </a:solidFill>
              <a:latin typeface="Verdana" pitchFamily="34" charset="0"/>
              <a:ea typeface="Verdana" pitchFamily="34" charset="0"/>
              <a:cs typeface="Verdana" pitchFamily="34" charset="0"/>
            </a:endParaRPr>
          </a:p>
          <a:p>
            <a:pPr>
              <a:buFontTx/>
              <a:buChar char="-"/>
            </a:pPr>
            <a:endParaRPr lang="pl-PL" altLang="pl-PL" sz="2000" b="0">
              <a:solidFill>
                <a:srgbClr val="22228B"/>
              </a:solidFill>
              <a:latin typeface="Verdana" pitchFamily="34" charset="0"/>
              <a:ea typeface="Verdana" pitchFamily="34" charset="0"/>
              <a:cs typeface="Verdana" pitchFamily="34" charset="0"/>
            </a:endParaRPr>
          </a:p>
        </p:txBody>
      </p:sp>
    </p:spTree>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C:\Documents and Settings\beata\Pulpit\włońska.JPG"/>
          <p:cNvPicPr>
            <a:picLocks noChangeAspect="1" noChangeArrowheads="1"/>
          </p:cNvPicPr>
          <p:nvPr/>
        </p:nvPicPr>
        <p:blipFill>
          <a:blip r:embed="rId3"/>
          <a:srcRect/>
          <a:stretch>
            <a:fillRect/>
          </a:stretch>
        </p:blipFill>
        <p:spPr bwMode="auto">
          <a:xfrm>
            <a:off x="1828800" y="990600"/>
            <a:ext cx="5029200" cy="5257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4" name="Grupa 4"/>
          <p:cNvGrpSpPr>
            <a:grpSpLocks/>
          </p:cNvGrpSpPr>
          <p:nvPr/>
        </p:nvGrpSpPr>
        <p:grpSpPr bwMode="auto">
          <a:xfrm>
            <a:off x="1116013" y="1577975"/>
            <a:ext cx="5999162" cy="4410075"/>
            <a:chOff x="3707904" y="3140968"/>
            <a:chExt cx="6000000" cy="4409524"/>
          </a:xfrm>
        </p:grpSpPr>
        <p:pic>
          <p:nvPicPr>
            <p:cNvPr id="95245" name="Obraz 2"/>
            <p:cNvPicPr>
              <a:picLocks noChangeAspect="1"/>
            </p:cNvPicPr>
            <p:nvPr/>
          </p:nvPicPr>
          <p:blipFill>
            <a:blip r:embed="rId3"/>
            <a:srcRect/>
            <a:stretch>
              <a:fillRect/>
            </a:stretch>
          </p:blipFill>
          <p:spPr bwMode="auto">
            <a:xfrm>
              <a:off x="3707904" y="3140968"/>
              <a:ext cx="6000000" cy="4409524"/>
            </a:xfrm>
            <a:prstGeom prst="rect">
              <a:avLst/>
            </a:prstGeom>
            <a:noFill/>
            <a:ln w="9525">
              <a:noFill/>
              <a:miter lim="800000"/>
              <a:headEnd/>
              <a:tailEnd/>
            </a:ln>
          </p:spPr>
        </p:pic>
        <p:sp>
          <p:nvSpPr>
            <p:cNvPr id="95246" name="Text Box 15"/>
            <p:cNvSpPr txBox="1">
              <a:spLocks noChangeArrowheads="1"/>
            </p:cNvSpPr>
            <p:nvPr/>
          </p:nvSpPr>
          <p:spPr bwMode="auto">
            <a:xfrm>
              <a:off x="4556937" y="4986118"/>
              <a:ext cx="291942" cy="276999"/>
            </a:xfrm>
            <a:prstGeom prst="rect">
              <a:avLst/>
            </a:prstGeom>
            <a:noFill/>
            <a:ln w="9525">
              <a:noFill/>
              <a:miter lim="800000"/>
              <a:headEnd/>
              <a:tailEnd/>
            </a:ln>
            <a:effectLst/>
          </p:spPr>
          <p:txBody>
            <a:bodyPr>
              <a:spAutoFit/>
            </a:bodyPr>
            <a:lstStyle/>
            <a:p>
              <a:pPr eaLnBrk="1" hangingPunct="1">
                <a:spcBef>
                  <a:spcPct val="50000"/>
                </a:spcBef>
              </a:pPr>
              <a:r>
                <a:rPr lang="pl-PL" altLang="pl-PL" sz="1200" b="0">
                  <a:latin typeface="Verdana" pitchFamily="34" charset="0"/>
                </a:rPr>
                <a:t>A</a:t>
              </a:r>
            </a:p>
          </p:txBody>
        </p:sp>
        <p:sp>
          <p:nvSpPr>
            <p:cNvPr id="95247" name="Rectangle 28"/>
            <p:cNvSpPr>
              <a:spLocks noChangeArrowheads="1"/>
            </p:cNvSpPr>
            <p:nvPr/>
          </p:nvSpPr>
          <p:spPr bwMode="auto">
            <a:xfrm>
              <a:off x="4754332" y="4986117"/>
              <a:ext cx="231775" cy="276999"/>
            </a:xfrm>
            <a:prstGeom prst="rect">
              <a:avLst/>
            </a:prstGeom>
            <a:noFill/>
            <a:ln w="9525">
              <a:noFill/>
              <a:miter lim="800000"/>
              <a:headEnd/>
              <a:tailEnd/>
            </a:ln>
            <a:effectLst/>
          </p:spPr>
          <p:txBody>
            <a:bodyPr>
              <a:spAutoFit/>
            </a:bodyPr>
            <a:lstStyle/>
            <a:p>
              <a:pPr eaLnBrk="1" hangingPunct="1"/>
              <a:r>
                <a:rPr lang="pl-PL" altLang="pl-PL" sz="1200" b="0">
                  <a:latin typeface="Verdana" pitchFamily="34" charset="0"/>
                </a:rPr>
                <a:t>1</a:t>
              </a:r>
            </a:p>
          </p:txBody>
        </p:sp>
        <p:sp>
          <p:nvSpPr>
            <p:cNvPr id="95248" name="Rectangle 28"/>
            <p:cNvSpPr>
              <a:spLocks noChangeArrowheads="1"/>
            </p:cNvSpPr>
            <p:nvPr/>
          </p:nvSpPr>
          <p:spPr bwMode="auto">
            <a:xfrm>
              <a:off x="4930386" y="4986116"/>
              <a:ext cx="231775" cy="276999"/>
            </a:xfrm>
            <a:prstGeom prst="rect">
              <a:avLst/>
            </a:prstGeom>
            <a:noFill/>
            <a:ln w="9525">
              <a:noFill/>
              <a:miter lim="800000"/>
              <a:headEnd/>
              <a:tailEnd/>
            </a:ln>
            <a:effectLst/>
          </p:spPr>
          <p:txBody>
            <a:bodyPr>
              <a:spAutoFit/>
            </a:bodyPr>
            <a:lstStyle/>
            <a:p>
              <a:pPr eaLnBrk="1" hangingPunct="1"/>
              <a:r>
                <a:rPr lang="pl-PL" altLang="pl-PL" sz="1200" b="0">
                  <a:latin typeface="Verdana" pitchFamily="34" charset="0"/>
                </a:rPr>
                <a:t>1</a:t>
              </a:r>
            </a:p>
          </p:txBody>
        </p:sp>
        <p:sp>
          <p:nvSpPr>
            <p:cNvPr id="95249" name="Rectangle 28"/>
            <p:cNvSpPr>
              <a:spLocks noChangeArrowheads="1"/>
            </p:cNvSpPr>
            <p:nvPr/>
          </p:nvSpPr>
          <p:spPr bwMode="auto">
            <a:xfrm>
              <a:off x="7046616" y="4986116"/>
              <a:ext cx="231775" cy="276999"/>
            </a:xfrm>
            <a:prstGeom prst="rect">
              <a:avLst/>
            </a:prstGeom>
            <a:noFill/>
            <a:ln w="9525">
              <a:noFill/>
              <a:miter lim="800000"/>
              <a:headEnd/>
              <a:tailEnd/>
            </a:ln>
            <a:effectLst/>
          </p:spPr>
          <p:txBody>
            <a:bodyPr>
              <a:spAutoFit/>
            </a:bodyPr>
            <a:lstStyle/>
            <a:p>
              <a:pPr eaLnBrk="1" hangingPunct="1"/>
              <a:r>
                <a:rPr lang="pl-PL" altLang="pl-PL" sz="1200" b="0">
                  <a:latin typeface="Verdana" pitchFamily="34" charset="0"/>
                </a:rPr>
                <a:t>1</a:t>
              </a:r>
            </a:p>
          </p:txBody>
        </p:sp>
        <p:sp>
          <p:nvSpPr>
            <p:cNvPr id="95250" name="Rectangle 28"/>
            <p:cNvSpPr>
              <a:spLocks noChangeArrowheads="1"/>
            </p:cNvSpPr>
            <p:nvPr/>
          </p:nvSpPr>
          <p:spPr bwMode="auto">
            <a:xfrm>
              <a:off x="6880653" y="4986116"/>
              <a:ext cx="231775" cy="276999"/>
            </a:xfrm>
            <a:prstGeom prst="rect">
              <a:avLst/>
            </a:prstGeom>
            <a:noFill/>
            <a:ln w="9525">
              <a:noFill/>
              <a:miter lim="800000"/>
              <a:headEnd/>
              <a:tailEnd/>
            </a:ln>
            <a:effectLst/>
          </p:spPr>
          <p:txBody>
            <a:bodyPr>
              <a:spAutoFit/>
            </a:bodyPr>
            <a:lstStyle/>
            <a:p>
              <a:pPr eaLnBrk="1" hangingPunct="1"/>
              <a:r>
                <a:rPr lang="pl-PL" altLang="pl-PL" sz="1200" b="0">
                  <a:latin typeface="Verdana" pitchFamily="34" charset="0"/>
                </a:rPr>
                <a:t>1</a:t>
              </a:r>
            </a:p>
          </p:txBody>
        </p:sp>
        <p:sp>
          <p:nvSpPr>
            <p:cNvPr id="95251" name="Rectangle 28"/>
            <p:cNvSpPr>
              <a:spLocks noChangeArrowheads="1"/>
            </p:cNvSpPr>
            <p:nvPr/>
          </p:nvSpPr>
          <p:spPr bwMode="auto">
            <a:xfrm>
              <a:off x="6704599" y="4986116"/>
              <a:ext cx="231775" cy="276999"/>
            </a:xfrm>
            <a:prstGeom prst="rect">
              <a:avLst/>
            </a:prstGeom>
            <a:noFill/>
            <a:ln w="9525">
              <a:noFill/>
              <a:miter lim="800000"/>
              <a:headEnd/>
              <a:tailEnd/>
            </a:ln>
            <a:effectLst/>
          </p:spPr>
          <p:txBody>
            <a:bodyPr>
              <a:spAutoFit/>
            </a:bodyPr>
            <a:lstStyle/>
            <a:p>
              <a:pPr eaLnBrk="1" hangingPunct="1"/>
              <a:r>
                <a:rPr lang="pl-PL" altLang="pl-PL" sz="1200" b="0">
                  <a:latin typeface="Verdana" pitchFamily="34" charset="0"/>
                </a:rPr>
                <a:t>1</a:t>
              </a:r>
            </a:p>
          </p:txBody>
        </p:sp>
        <p:sp>
          <p:nvSpPr>
            <p:cNvPr id="95252" name="Rectangle 28"/>
            <p:cNvSpPr>
              <a:spLocks noChangeArrowheads="1"/>
            </p:cNvSpPr>
            <p:nvPr/>
          </p:nvSpPr>
          <p:spPr bwMode="auto">
            <a:xfrm>
              <a:off x="6528545" y="4985028"/>
              <a:ext cx="231775" cy="276999"/>
            </a:xfrm>
            <a:prstGeom prst="rect">
              <a:avLst/>
            </a:prstGeom>
            <a:noFill/>
            <a:ln w="9525">
              <a:noFill/>
              <a:miter lim="800000"/>
              <a:headEnd/>
              <a:tailEnd/>
            </a:ln>
            <a:effectLst/>
          </p:spPr>
          <p:txBody>
            <a:bodyPr>
              <a:spAutoFit/>
            </a:bodyPr>
            <a:lstStyle/>
            <a:p>
              <a:pPr eaLnBrk="1" hangingPunct="1"/>
              <a:r>
                <a:rPr lang="pl-PL" altLang="pl-PL" sz="1200" b="0">
                  <a:latin typeface="Verdana" pitchFamily="34" charset="0"/>
                </a:rPr>
                <a:t>1</a:t>
              </a:r>
            </a:p>
          </p:txBody>
        </p:sp>
        <p:sp>
          <p:nvSpPr>
            <p:cNvPr id="95253" name="Rectangle 28"/>
            <p:cNvSpPr>
              <a:spLocks noChangeArrowheads="1"/>
            </p:cNvSpPr>
            <p:nvPr/>
          </p:nvSpPr>
          <p:spPr bwMode="auto">
            <a:xfrm>
              <a:off x="6345777" y="4985028"/>
              <a:ext cx="231775" cy="276999"/>
            </a:xfrm>
            <a:prstGeom prst="rect">
              <a:avLst/>
            </a:prstGeom>
            <a:noFill/>
            <a:ln w="9525">
              <a:noFill/>
              <a:miter lim="800000"/>
              <a:headEnd/>
              <a:tailEnd/>
            </a:ln>
            <a:effectLst/>
          </p:spPr>
          <p:txBody>
            <a:bodyPr>
              <a:spAutoFit/>
            </a:bodyPr>
            <a:lstStyle/>
            <a:p>
              <a:pPr eaLnBrk="1" hangingPunct="1"/>
              <a:r>
                <a:rPr lang="pl-PL" altLang="pl-PL" sz="1200" b="0">
                  <a:latin typeface="Verdana" pitchFamily="34" charset="0"/>
                </a:rPr>
                <a:t>1</a:t>
              </a:r>
            </a:p>
          </p:txBody>
        </p:sp>
        <p:sp>
          <p:nvSpPr>
            <p:cNvPr id="95254" name="Rectangle 28"/>
            <p:cNvSpPr>
              <a:spLocks noChangeArrowheads="1"/>
            </p:cNvSpPr>
            <p:nvPr/>
          </p:nvSpPr>
          <p:spPr bwMode="auto">
            <a:xfrm>
              <a:off x="6152868" y="4985028"/>
              <a:ext cx="231775" cy="276999"/>
            </a:xfrm>
            <a:prstGeom prst="rect">
              <a:avLst/>
            </a:prstGeom>
            <a:noFill/>
            <a:ln w="9525">
              <a:noFill/>
              <a:miter lim="800000"/>
              <a:headEnd/>
              <a:tailEnd/>
            </a:ln>
            <a:effectLst/>
          </p:spPr>
          <p:txBody>
            <a:bodyPr>
              <a:spAutoFit/>
            </a:bodyPr>
            <a:lstStyle/>
            <a:p>
              <a:pPr eaLnBrk="1" hangingPunct="1"/>
              <a:r>
                <a:rPr lang="pl-PL" altLang="pl-PL" sz="1200" b="0">
                  <a:latin typeface="Verdana" pitchFamily="34" charset="0"/>
                </a:rPr>
                <a:t>1</a:t>
              </a:r>
            </a:p>
          </p:txBody>
        </p:sp>
        <p:sp>
          <p:nvSpPr>
            <p:cNvPr id="95255" name="Rectangle 28"/>
            <p:cNvSpPr>
              <a:spLocks noChangeArrowheads="1"/>
            </p:cNvSpPr>
            <p:nvPr/>
          </p:nvSpPr>
          <p:spPr bwMode="auto">
            <a:xfrm>
              <a:off x="5951465" y="4983580"/>
              <a:ext cx="231775" cy="276999"/>
            </a:xfrm>
            <a:prstGeom prst="rect">
              <a:avLst/>
            </a:prstGeom>
            <a:noFill/>
            <a:ln w="9525">
              <a:noFill/>
              <a:miter lim="800000"/>
              <a:headEnd/>
              <a:tailEnd/>
            </a:ln>
            <a:effectLst/>
          </p:spPr>
          <p:txBody>
            <a:bodyPr>
              <a:spAutoFit/>
            </a:bodyPr>
            <a:lstStyle/>
            <a:p>
              <a:pPr eaLnBrk="1" hangingPunct="1"/>
              <a:r>
                <a:rPr lang="pl-PL" altLang="pl-PL" sz="1200" b="0">
                  <a:latin typeface="Verdana" pitchFamily="34" charset="0"/>
                </a:rPr>
                <a:t>1</a:t>
              </a:r>
            </a:p>
          </p:txBody>
        </p:sp>
        <p:sp>
          <p:nvSpPr>
            <p:cNvPr id="95256" name="Rectangle 28"/>
            <p:cNvSpPr>
              <a:spLocks noChangeArrowheads="1"/>
            </p:cNvSpPr>
            <p:nvPr/>
          </p:nvSpPr>
          <p:spPr bwMode="auto">
            <a:xfrm>
              <a:off x="5781110" y="4983580"/>
              <a:ext cx="231775" cy="276999"/>
            </a:xfrm>
            <a:prstGeom prst="rect">
              <a:avLst/>
            </a:prstGeom>
            <a:noFill/>
            <a:ln w="9525">
              <a:noFill/>
              <a:miter lim="800000"/>
              <a:headEnd/>
              <a:tailEnd/>
            </a:ln>
            <a:effectLst/>
          </p:spPr>
          <p:txBody>
            <a:bodyPr>
              <a:spAutoFit/>
            </a:bodyPr>
            <a:lstStyle/>
            <a:p>
              <a:pPr eaLnBrk="1" hangingPunct="1"/>
              <a:r>
                <a:rPr lang="pl-PL" altLang="pl-PL" sz="1200" b="0">
                  <a:latin typeface="Verdana" pitchFamily="34" charset="0"/>
                </a:rPr>
                <a:t>1</a:t>
              </a:r>
            </a:p>
          </p:txBody>
        </p:sp>
        <p:sp>
          <p:nvSpPr>
            <p:cNvPr id="95257" name="Rectangle 28"/>
            <p:cNvSpPr>
              <a:spLocks noChangeArrowheads="1"/>
            </p:cNvSpPr>
            <p:nvPr/>
          </p:nvSpPr>
          <p:spPr bwMode="auto">
            <a:xfrm>
              <a:off x="5643882" y="4982132"/>
              <a:ext cx="231775" cy="276999"/>
            </a:xfrm>
            <a:prstGeom prst="rect">
              <a:avLst/>
            </a:prstGeom>
            <a:noFill/>
            <a:ln w="9525">
              <a:noFill/>
              <a:miter lim="800000"/>
              <a:headEnd/>
              <a:tailEnd/>
            </a:ln>
            <a:effectLst/>
          </p:spPr>
          <p:txBody>
            <a:bodyPr>
              <a:spAutoFit/>
            </a:bodyPr>
            <a:lstStyle/>
            <a:p>
              <a:pPr eaLnBrk="1" hangingPunct="1"/>
              <a:r>
                <a:rPr lang="pl-PL" altLang="pl-PL" sz="1200" b="0">
                  <a:latin typeface="Verdana" pitchFamily="34" charset="0"/>
                </a:rPr>
                <a:t>1</a:t>
              </a:r>
            </a:p>
          </p:txBody>
        </p:sp>
        <p:sp>
          <p:nvSpPr>
            <p:cNvPr id="95258" name="Rectangle 28"/>
            <p:cNvSpPr>
              <a:spLocks noChangeArrowheads="1"/>
            </p:cNvSpPr>
            <p:nvPr/>
          </p:nvSpPr>
          <p:spPr bwMode="auto">
            <a:xfrm>
              <a:off x="5250752" y="5007685"/>
              <a:ext cx="231775" cy="276999"/>
            </a:xfrm>
            <a:prstGeom prst="rect">
              <a:avLst/>
            </a:prstGeom>
            <a:noFill/>
            <a:ln w="9525">
              <a:noFill/>
              <a:miter lim="800000"/>
              <a:headEnd/>
              <a:tailEnd/>
            </a:ln>
            <a:effectLst/>
          </p:spPr>
          <p:txBody>
            <a:bodyPr>
              <a:spAutoFit/>
            </a:bodyPr>
            <a:lstStyle/>
            <a:p>
              <a:pPr eaLnBrk="1" hangingPunct="1"/>
              <a:r>
                <a:rPr lang="pl-PL" altLang="pl-PL" sz="1200" b="0">
                  <a:latin typeface="Verdana" pitchFamily="34" charset="0"/>
                </a:rPr>
                <a:t>9</a:t>
              </a:r>
            </a:p>
          </p:txBody>
        </p:sp>
        <p:sp>
          <p:nvSpPr>
            <p:cNvPr id="95259" name="Rectangle 28"/>
            <p:cNvSpPr>
              <a:spLocks noChangeArrowheads="1"/>
            </p:cNvSpPr>
            <p:nvPr/>
          </p:nvSpPr>
          <p:spPr bwMode="auto">
            <a:xfrm>
              <a:off x="5449946" y="5007684"/>
              <a:ext cx="231775" cy="276999"/>
            </a:xfrm>
            <a:prstGeom prst="rect">
              <a:avLst/>
            </a:prstGeom>
            <a:noFill/>
            <a:ln w="9525">
              <a:noFill/>
              <a:miter lim="800000"/>
              <a:headEnd/>
              <a:tailEnd/>
            </a:ln>
            <a:effectLst/>
          </p:spPr>
          <p:txBody>
            <a:bodyPr>
              <a:spAutoFit/>
            </a:bodyPr>
            <a:lstStyle/>
            <a:p>
              <a:pPr eaLnBrk="1" hangingPunct="1"/>
              <a:r>
                <a:rPr lang="pl-PL" altLang="pl-PL" sz="1200" b="0">
                  <a:latin typeface="Verdana" pitchFamily="34" charset="0"/>
                </a:rPr>
                <a:t>6</a:t>
              </a:r>
            </a:p>
          </p:txBody>
        </p:sp>
      </p:grpSp>
      <p:sp>
        <p:nvSpPr>
          <p:cNvPr id="95235" name="Text Box 6"/>
          <p:cNvSpPr txBox="1">
            <a:spLocks noChangeArrowheads="1"/>
          </p:cNvSpPr>
          <p:nvPr/>
        </p:nvSpPr>
        <p:spPr bwMode="auto">
          <a:xfrm>
            <a:off x="4316413" y="6384925"/>
            <a:ext cx="3352800" cy="366713"/>
          </a:xfrm>
          <a:prstGeom prst="rect">
            <a:avLst/>
          </a:prstGeom>
          <a:noFill/>
          <a:ln w="9525">
            <a:noFill/>
            <a:miter lim="800000"/>
            <a:headEnd/>
            <a:tailEnd/>
          </a:ln>
          <a:effectLst/>
        </p:spPr>
        <p:txBody>
          <a:bodyPr>
            <a:spAutoFit/>
          </a:bodyPr>
          <a:lstStyle/>
          <a:p>
            <a:pPr eaLnBrk="1" hangingPunct="1">
              <a:spcBef>
                <a:spcPct val="50000"/>
              </a:spcBef>
            </a:pPr>
            <a:r>
              <a:rPr lang="pl-PL" altLang="pl-PL" sz="1800">
                <a:solidFill>
                  <a:srgbClr val="FF0066"/>
                </a:solidFill>
                <a:latin typeface="Verdana" pitchFamily="34" charset="0"/>
              </a:rPr>
              <a:t>Zaznacza i sprawdza ZN</a:t>
            </a:r>
          </a:p>
        </p:txBody>
      </p:sp>
      <p:sp>
        <p:nvSpPr>
          <p:cNvPr id="95236" name="Line 7"/>
          <p:cNvSpPr>
            <a:spLocks noChangeShapeType="1"/>
          </p:cNvSpPr>
          <p:nvPr/>
        </p:nvSpPr>
        <p:spPr bwMode="auto">
          <a:xfrm flipV="1">
            <a:off x="5013325" y="5764213"/>
            <a:ext cx="152400" cy="685800"/>
          </a:xfrm>
          <a:prstGeom prst="line">
            <a:avLst/>
          </a:prstGeom>
          <a:noFill/>
          <a:ln w="9525">
            <a:solidFill>
              <a:schemeClr val="tx1"/>
            </a:solidFill>
            <a:round/>
            <a:headEnd/>
            <a:tailEnd type="triangle" w="med" len="med"/>
          </a:ln>
          <a:effectLst/>
        </p:spPr>
        <p:txBody>
          <a:bodyPr/>
          <a:lstStyle/>
          <a:p>
            <a:endParaRPr lang="pl-PL"/>
          </a:p>
        </p:txBody>
      </p:sp>
      <p:sp>
        <p:nvSpPr>
          <p:cNvPr id="95237" name="Text Box 10"/>
          <p:cNvSpPr txBox="1">
            <a:spLocks noChangeArrowheads="1"/>
          </p:cNvSpPr>
          <p:nvPr/>
        </p:nvSpPr>
        <p:spPr bwMode="auto">
          <a:xfrm>
            <a:off x="5181600" y="1371600"/>
            <a:ext cx="3429000" cy="519113"/>
          </a:xfrm>
          <a:prstGeom prst="rect">
            <a:avLst/>
          </a:prstGeom>
          <a:noFill/>
          <a:ln w="9525">
            <a:noFill/>
            <a:miter lim="800000"/>
            <a:headEnd/>
            <a:tailEnd/>
          </a:ln>
          <a:effectLst/>
        </p:spPr>
        <p:txBody>
          <a:bodyPr>
            <a:spAutoFit/>
          </a:bodyPr>
          <a:lstStyle/>
          <a:p>
            <a:pPr eaLnBrk="1" hangingPunct="1">
              <a:spcBef>
                <a:spcPct val="50000"/>
              </a:spcBef>
            </a:pPr>
            <a:endParaRPr lang="pl-PL" altLang="pl-PL" sz="2800"/>
          </a:p>
        </p:txBody>
      </p:sp>
      <p:sp>
        <p:nvSpPr>
          <p:cNvPr id="95238" name="Text Box 11"/>
          <p:cNvSpPr txBox="1">
            <a:spLocks noChangeArrowheads="1"/>
          </p:cNvSpPr>
          <p:nvPr/>
        </p:nvSpPr>
        <p:spPr bwMode="auto">
          <a:xfrm>
            <a:off x="193675" y="1244600"/>
            <a:ext cx="3729038" cy="701675"/>
          </a:xfrm>
          <a:prstGeom prst="rect">
            <a:avLst/>
          </a:prstGeom>
          <a:noFill/>
          <a:ln w="9525">
            <a:noFill/>
            <a:miter lim="800000"/>
            <a:headEnd/>
            <a:tailEnd/>
          </a:ln>
          <a:effectLst/>
        </p:spPr>
        <p:txBody>
          <a:bodyPr>
            <a:spAutoFit/>
          </a:bodyPr>
          <a:lstStyle/>
          <a:p>
            <a:pPr eaLnBrk="1" hangingPunct="1">
              <a:spcBef>
                <a:spcPct val="50000"/>
              </a:spcBef>
            </a:pPr>
            <a:r>
              <a:rPr lang="pl-PL" altLang="pl-PL" sz="2000">
                <a:solidFill>
                  <a:srgbClr val="FF0066"/>
                </a:solidFill>
                <a:latin typeface="Verdana" pitchFamily="34" charset="0"/>
              </a:rPr>
              <a:t>ZN sprawdza poprawność kodowania!</a:t>
            </a:r>
          </a:p>
        </p:txBody>
      </p:sp>
      <p:sp>
        <p:nvSpPr>
          <p:cNvPr id="95239" name="Text Box 26"/>
          <p:cNvSpPr txBox="1">
            <a:spLocks noChangeArrowheads="1"/>
          </p:cNvSpPr>
          <p:nvPr/>
        </p:nvSpPr>
        <p:spPr bwMode="auto">
          <a:xfrm>
            <a:off x="5691188" y="3475038"/>
            <a:ext cx="3378200" cy="523875"/>
          </a:xfrm>
          <a:prstGeom prst="rect">
            <a:avLst/>
          </a:prstGeom>
          <a:noFill/>
          <a:ln w="9525">
            <a:noFill/>
            <a:miter lim="800000"/>
            <a:headEnd/>
            <a:tailEnd/>
          </a:ln>
          <a:effectLst/>
        </p:spPr>
        <p:txBody>
          <a:bodyPr>
            <a:spAutoFit/>
          </a:bodyPr>
          <a:lstStyle/>
          <a:p>
            <a:pPr eaLnBrk="1" hangingPunct="1">
              <a:spcBef>
                <a:spcPct val="50000"/>
              </a:spcBef>
            </a:pPr>
            <a:r>
              <a:rPr lang="pl-PL" altLang="pl-PL" sz="1400">
                <a:solidFill>
                  <a:srgbClr val="FF0066"/>
                </a:solidFill>
                <a:latin typeface="Verdana" pitchFamily="34" charset="0"/>
              </a:rPr>
              <a:t>Uwaga na nalepkę </a:t>
            </a:r>
            <a:br>
              <a:rPr lang="pl-PL" altLang="pl-PL" sz="1400">
                <a:solidFill>
                  <a:srgbClr val="FF0066"/>
                </a:solidFill>
                <a:latin typeface="Verdana" pitchFamily="34" charset="0"/>
              </a:rPr>
            </a:br>
            <a:r>
              <a:rPr lang="pl-PL" altLang="pl-PL" sz="1400">
                <a:solidFill>
                  <a:srgbClr val="FF0066"/>
                </a:solidFill>
                <a:latin typeface="Verdana" pitchFamily="34" charset="0"/>
              </a:rPr>
              <a:t>z imieniem i nazwiskiem ucznia</a:t>
            </a:r>
          </a:p>
        </p:txBody>
      </p:sp>
      <p:grpSp>
        <p:nvGrpSpPr>
          <p:cNvPr id="95240" name="Grupa 5"/>
          <p:cNvGrpSpPr>
            <a:grpSpLocks/>
          </p:cNvGrpSpPr>
          <p:nvPr/>
        </p:nvGrpSpPr>
        <p:grpSpPr bwMode="auto">
          <a:xfrm>
            <a:off x="4140200" y="2411413"/>
            <a:ext cx="2084388" cy="3222625"/>
            <a:chOff x="2641633" y="3217587"/>
            <a:chExt cx="2084354" cy="3221444"/>
          </a:xfrm>
        </p:grpSpPr>
        <p:sp>
          <p:nvSpPr>
            <p:cNvPr id="95242" name="Rectangle 38" descr="Ciemny pionowy"/>
            <p:cNvSpPr>
              <a:spLocks noChangeArrowheads="1"/>
            </p:cNvSpPr>
            <p:nvPr/>
          </p:nvSpPr>
          <p:spPr bwMode="auto">
            <a:xfrm>
              <a:off x="2641633" y="3217587"/>
              <a:ext cx="1744683" cy="802926"/>
            </a:xfrm>
            <a:prstGeom prst="rect">
              <a:avLst/>
            </a:prstGeom>
            <a:blipFill dpi="0" rotWithShape="0">
              <a:blip r:embed="rId4"/>
              <a:srcRect/>
              <a:tile tx="0" ty="0" sx="100000" sy="100000" flip="none" algn="tl"/>
            </a:blipFill>
            <a:ln w="9525">
              <a:solidFill>
                <a:schemeClr val="tx1"/>
              </a:solidFill>
              <a:miter lim="800000"/>
              <a:headEnd/>
              <a:tailEnd/>
            </a:ln>
            <a:effectLst/>
          </p:spPr>
          <p:txBody>
            <a:bodyPr wrap="none" anchor="ctr"/>
            <a:lstStyle/>
            <a:p>
              <a:pPr eaLnBrk="1" hangingPunct="1"/>
              <a:endParaRPr lang="pl-PL" altLang="pl-PL" sz="1600" b="0">
                <a:latin typeface="Verdana" pitchFamily="34" charset="0"/>
              </a:endParaRPr>
            </a:p>
          </p:txBody>
        </p:sp>
        <p:sp>
          <p:nvSpPr>
            <p:cNvPr id="95243" name="Freeform 2055"/>
            <p:cNvSpPr>
              <a:spLocks/>
            </p:cNvSpPr>
            <p:nvPr/>
          </p:nvSpPr>
          <p:spPr bwMode="auto">
            <a:xfrm>
              <a:off x="3698287" y="6218907"/>
              <a:ext cx="116121" cy="220124"/>
            </a:xfrm>
            <a:custGeom>
              <a:avLst/>
              <a:gdLst>
                <a:gd name="T0" fmla="*/ 2147483646 w 101"/>
                <a:gd name="T1" fmla="*/ 2147483646 h 167"/>
                <a:gd name="T2" fmla="*/ 2147483646 w 101"/>
                <a:gd name="T3" fmla="*/ 2147483646 h 167"/>
                <a:gd name="T4" fmla="*/ 2147483646 w 101"/>
                <a:gd name="T5" fmla="*/ 2147483646 h 167"/>
                <a:gd name="T6" fmla="*/ 2147483646 w 101"/>
                <a:gd name="T7" fmla="*/ 2147483646 h 167"/>
                <a:gd name="T8" fmla="*/ 2147483646 w 101"/>
                <a:gd name="T9" fmla="*/ 2147483646 h 167"/>
                <a:gd name="T10" fmla="*/ 2147483646 w 101"/>
                <a:gd name="T11" fmla="*/ 2147483646 h 167"/>
                <a:gd name="T12" fmla="*/ 2147483646 w 101"/>
                <a:gd name="T13" fmla="*/ 2147483646 h 167"/>
                <a:gd name="T14" fmla="*/ 2147483646 w 101"/>
                <a:gd name="T15" fmla="*/ 2147483646 h 167"/>
                <a:gd name="T16" fmla="*/ 2147483646 w 101"/>
                <a:gd name="T17" fmla="*/ 2147483646 h 167"/>
                <a:gd name="T18" fmla="*/ 2147483646 w 101"/>
                <a:gd name="T19" fmla="*/ 2147483646 h 167"/>
                <a:gd name="T20" fmla="*/ 2147483646 w 101"/>
                <a:gd name="T21" fmla="*/ 2147483646 h 167"/>
                <a:gd name="T22" fmla="*/ 2147483646 w 101"/>
                <a:gd name="T23" fmla="*/ 2147483646 h 1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1" h="167">
                  <a:moveTo>
                    <a:pt x="10" y="116"/>
                  </a:moveTo>
                  <a:cubicBezTo>
                    <a:pt x="7" y="89"/>
                    <a:pt x="2" y="63"/>
                    <a:pt x="2" y="36"/>
                  </a:cubicBezTo>
                  <a:cubicBezTo>
                    <a:pt x="2" y="25"/>
                    <a:pt x="0" y="9"/>
                    <a:pt x="10" y="4"/>
                  </a:cubicBezTo>
                  <a:cubicBezTo>
                    <a:pt x="18" y="0"/>
                    <a:pt x="15" y="20"/>
                    <a:pt x="18" y="28"/>
                  </a:cubicBezTo>
                  <a:cubicBezTo>
                    <a:pt x="21" y="52"/>
                    <a:pt x="22" y="76"/>
                    <a:pt x="26" y="100"/>
                  </a:cubicBezTo>
                  <a:cubicBezTo>
                    <a:pt x="27" y="108"/>
                    <a:pt x="26" y="124"/>
                    <a:pt x="34" y="124"/>
                  </a:cubicBezTo>
                  <a:cubicBezTo>
                    <a:pt x="42" y="124"/>
                    <a:pt x="39" y="108"/>
                    <a:pt x="42" y="100"/>
                  </a:cubicBezTo>
                  <a:cubicBezTo>
                    <a:pt x="45" y="73"/>
                    <a:pt x="48" y="47"/>
                    <a:pt x="50" y="20"/>
                  </a:cubicBezTo>
                  <a:cubicBezTo>
                    <a:pt x="50" y="17"/>
                    <a:pt x="50" y="12"/>
                    <a:pt x="50" y="12"/>
                  </a:cubicBezTo>
                  <a:cubicBezTo>
                    <a:pt x="24" y="51"/>
                    <a:pt x="26" y="89"/>
                    <a:pt x="66" y="116"/>
                  </a:cubicBezTo>
                  <a:cubicBezTo>
                    <a:pt x="82" y="68"/>
                    <a:pt x="37" y="46"/>
                    <a:pt x="90" y="28"/>
                  </a:cubicBezTo>
                  <a:cubicBezTo>
                    <a:pt x="101" y="167"/>
                    <a:pt x="98" y="167"/>
                    <a:pt x="98" y="28"/>
                  </a:cubicBezTo>
                </a:path>
              </a:pathLst>
            </a:custGeom>
            <a:noFill/>
            <a:ln w="76200" cmpd="sng">
              <a:solidFill>
                <a:schemeClr val="tx1"/>
              </a:solidFill>
              <a:round/>
              <a:headEnd/>
              <a:tailEnd/>
            </a:ln>
            <a:effectLst/>
          </p:spPr>
          <p:txBody>
            <a:bodyPr/>
            <a:lstStyle/>
            <a:p>
              <a:endParaRPr lang="pl-PL"/>
            </a:p>
          </p:txBody>
        </p:sp>
        <p:sp>
          <p:nvSpPr>
            <p:cNvPr id="95244" name="Line 27"/>
            <p:cNvSpPr>
              <a:spLocks noChangeShapeType="1"/>
            </p:cNvSpPr>
            <p:nvPr/>
          </p:nvSpPr>
          <p:spPr bwMode="auto">
            <a:xfrm>
              <a:off x="4344987" y="3819080"/>
              <a:ext cx="381000" cy="304800"/>
            </a:xfrm>
            <a:prstGeom prst="line">
              <a:avLst/>
            </a:prstGeom>
            <a:noFill/>
            <a:ln w="9525">
              <a:solidFill>
                <a:schemeClr val="tx1"/>
              </a:solidFill>
              <a:round/>
              <a:headEnd/>
              <a:tailEnd type="triangle" w="med" len="med"/>
            </a:ln>
            <a:effectLst/>
          </p:spPr>
          <p:txBody>
            <a:bodyPr/>
            <a:lstStyle/>
            <a:p>
              <a:endParaRPr lang="pl-PL"/>
            </a:p>
          </p:txBody>
        </p:sp>
      </p:grpSp>
      <p:sp>
        <p:nvSpPr>
          <p:cNvPr id="95241" name="Rectangle 28"/>
          <p:cNvSpPr>
            <a:spLocks noGrp="1" noChangeArrowheads="1"/>
          </p:cNvSpPr>
          <p:nvPr>
            <p:ph type="title" idx="4294967295"/>
          </p:nvPr>
        </p:nvSpPr>
        <p:spPr>
          <a:xfrm>
            <a:off x="573088" y="36513"/>
            <a:ext cx="7924800" cy="1143000"/>
          </a:xfrm>
        </p:spPr>
        <p:txBody>
          <a:bodyPr/>
          <a:lstStyle/>
          <a:p>
            <a:pPr eaLnBrk="1" hangingPunct="1"/>
            <a:r>
              <a:rPr lang="pl-PL" altLang="pl-PL" sz="2400" b="1" smtClean="0">
                <a:solidFill>
                  <a:srgbClr val="006600"/>
                </a:solidFill>
                <a:latin typeface="Verdana" pitchFamily="34" charset="0"/>
              </a:rPr>
              <a:t>Kodowanie pierwszej strony arkusza</a:t>
            </a:r>
            <a:br>
              <a:rPr lang="pl-PL" altLang="pl-PL" sz="2400" b="1" smtClean="0">
                <a:solidFill>
                  <a:srgbClr val="006600"/>
                </a:solidFill>
                <a:latin typeface="Verdana" pitchFamily="34" charset="0"/>
              </a:rPr>
            </a:br>
            <a:r>
              <a:rPr lang="pl-PL" altLang="pl-PL" sz="2400" b="1" smtClean="0">
                <a:solidFill>
                  <a:srgbClr val="006600"/>
                </a:solidFill>
                <a:latin typeface="Verdana" pitchFamily="34" charset="0"/>
              </a:rPr>
              <a:t> przez zdających</a:t>
            </a: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3"/>
          <p:cNvPicPr>
            <a:picLocks noChangeAspect="1" noChangeArrowheads="1"/>
          </p:cNvPicPr>
          <p:nvPr/>
        </p:nvPicPr>
        <p:blipFill>
          <a:blip r:embed="rId2"/>
          <a:srcRect/>
          <a:stretch>
            <a:fillRect/>
          </a:stretch>
        </p:blipFill>
        <p:spPr bwMode="auto">
          <a:xfrm>
            <a:off x="174625" y="2286000"/>
            <a:ext cx="8991600" cy="3784600"/>
          </a:xfrm>
          <a:prstGeom prst="rect">
            <a:avLst/>
          </a:prstGeom>
          <a:noFill/>
          <a:ln w="9525">
            <a:noFill/>
            <a:miter lim="800000"/>
            <a:headEnd/>
            <a:tailEnd/>
          </a:ln>
          <a:effectLst/>
        </p:spPr>
      </p:pic>
      <p:sp>
        <p:nvSpPr>
          <p:cNvPr id="97283" name="Text Box 4"/>
          <p:cNvSpPr txBox="1">
            <a:spLocks noChangeArrowheads="1"/>
          </p:cNvSpPr>
          <p:nvPr/>
        </p:nvSpPr>
        <p:spPr bwMode="auto">
          <a:xfrm>
            <a:off x="152400" y="609600"/>
            <a:ext cx="8307388" cy="1169988"/>
          </a:xfrm>
          <a:prstGeom prst="rect">
            <a:avLst/>
          </a:prstGeom>
          <a:noFill/>
          <a:ln w="9525">
            <a:noFill/>
            <a:miter lim="800000"/>
            <a:headEnd/>
            <a:tailEnd/>
          </a:ln>
          <a:effectLst/>
        </p:spPr>
        <p:txBody>
          <a:bodyPr>
            <a:spAutoFit/>
          </a:bodyPr>
          <a:lstStyle/>
          <a:p>
            <a:pPr eaLnBrk="1" hangingPunct="1">
              <a:spcBef>
                <a:spcPct val="50000"/>
              </a:spcBef>
            </a:pPr>
            <a:r>
              <a:rPr lang="pl-PL" altLang="pl-PL" sz="2800">
                <a:solidFill>
                  <a:srgbClr val="006600"/>
                </a:solidFill>
                <a:latin typeface="Verdana" pitchFamily="34" charset="0"/>
                <a:ea typeface="Verdana" pitchFamily="34" charset="0"/>
                <a:cs typeface="Verdana" pitchFamily="34" charset="0"/>
              </a:rPr>
              <a:t>Kodowanie karty odpowiedzi – zasady</a:t>
            </a:r>
          </a:p>
          <a:p>
            <a:pPr eaLnBrk="1" hangingPunct="1">
              <a:spcBef>
                <a:spcPct val="50000"/>
              </a:spcBef>
            </a:pPr>
            <a:r>
              <a:rPr lang="pl-PL" altLang="pl-PL" sz="2800">
                <a:solidFill>
                  <a:srgbClr val="006600"/>
                </a:solidFill>
                <a:latin typeface="Verdana" pitchFamily="34" charset="0"/>
                <a:ea typeface="Verdana" pitchFamily="34" charset="0"/>
                <a:cs typeface="Verdana" pitchFamily="34" charset="0"/>
              </a:rPr>
              <a:t>  1. str.</a:t>
            </a:r>
          </a:p>
        </p:txBody>
      </p:sp>
      <p:cxnSp>
        <p:nvCxnSpPr>
          <p:cNvPr id="97284" name="Łącznik prosty ze strzałką 2"/>
          <p:cNvCxnSpPr>
            <a:cxnSpLocks noChangeShapeType="1"/>
          </p:cNvCxnSpPr>
          <p:nvPr/>
        </p:nvCxnSpPr>
        <p:spPr bwMode="auto">
          <a:xfrm flipH="1">
            <a:off x="8459788" y="2565400"/>
            <a:ext cx="288925" cy="358775"/>
          </a:xfrm>
          <a:prstGeom prst="straightConnector1">
            <a:avLst/>
          </a:prstGeom>
          <a:noFill/>
          <a:ln w="9525" algn="ctr">
            <a:noFill/>
            <a:round/>
            <a:headEnd/>
            <a:tailEnd/>
          </a:ln>
          <a:effectLst/>
        </p:spPr>
      </p:cxn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p:cNvSpPr>
            <a:spLocks noGrp="1" noChangeArrowheads="1"/>
          </p:cNvSpPr>
          <p:nvPr>
            <p:ph type="body" idx="1"/>
          </p:nvPr>
        </p:nvSpPr>
        <p:spPr>
          <a:xfrm>
            <a:off x="250825" y="1341438"/>
            <a:ext cx="8763000" cy="5264150"/>
          </a:xfrm>
        </p:spPr>
        <p:txBody>
          <a:bodyPr/>
          <a:lstStyle/>
          <a:p>
            <a:pPr eaLnBrk="1" hangingPunct="1">
              <a:buFontTx/>
              <a:buChar char="-"/>
              <a:defRPr/>
            </a:pPr>
            <a:r>
              <a:rPr lang="pl-PL" altLang="pl-PL" sz="2000" u="sng" dirty="0" smtClean="0">
                <a:solidFill>
                  <a:schemeClr val="accent6">
                    <a:lumMod val="50000"/>
                  </a:schemeClr>
                </a:solidFill>
                <a:latin typeface="Verdana" panose="020B0604030504040204" pitchFamily="34" charset="0"/>
              </a:rPr>
              <a:t>Skład ZN:</a:t>
            </a:r>
            <a:r>
              <a:rPr lang="pl-PL" altLang="pl-PL" sz="2000" dirty="0" smtClean="0">
                <a:solidFill>
                  <a:schemeClr val="accent6">
                    <a:lumMod val="50000"/>
                  </a:schemeClr>
                </a:solidFill>
                <a:latin typeface="Verdana" panose="020B0604030504040204" pitchFamily="34" charset="0"/>
              </a:rPr>
              <a:t> </a:t>
            </a:r>
          </a:p>
          <a:p>
            <a:pPr eaLnBrk="1" hangingPunct="1">
              <a:buFontTx/>
              <a:buChar char="-"/>
              <a:defRPr/>
            </a:pPr>
            <a:endParaRPr lang="pl-PL" altLang="pl-PL" sz="800" dirty="0" smtClean="0">
              <a:solidFill>
                <a:schemeClr val="accent6">
                  <a:lumMod val="50000"/>
                </a:schemeClr>
              </a:solidFill>
              <a:latin typeface="Verdana" panose="020B0604030504040204" pitchFamily="34" charset="0"/>
            </a:endParaRPr>
          </a:p>
          <a:p>
            <a:pPr eaLnBrk="1" hangingPunct="1">
              <a:buFont typeface="SPSS Marker Set" pitchFamily="2" charset="2"/>
              <a:buChar char="í"/>
              <a:defRPr/>
            </a:pPr>
            <a:r>
              <a:rPr lang="pl-PL" altLang="pl-PL" sz="2000" dirty="0" smtClean="0">
                <a:solidFill>
                  <a:schemeClr val="accent6">
                    <a:lumMod val="50000"/>
                  </a:schemeClr>
                </a:solidFill>
                <a:latin typeface="Verdana" panose="020B0604030504040204" pitchFamily="34" charset="0"/>
              </a:rPr>
              <a:t>nauczyciele, </a:t>
            </a:r>
            <a:r>
              <a:rPr lang="pl-PL" altLang="pl-PL" sz="2000" dirty="0" smtClean="0">
                <a:solidFill>
                  <a:srgbClr val="FF0000"/>
                </a:solidFill>
                <a:latin typeface="Verdana" panose="020B0604030504040204" pitchFamily="34" charset="0"/>
              </a:rPr>
              <a:t>co najmniej </a:t>
            </a:r>
            <a:r>
              <a:rPr lang="pl-PL" altLang="pl-PL" sz="2000" b="1" dirty="0" smtClean="0">
                <a:solidFill>
                  <a:srgbClr val="FF0000"/>
                </a:solidFill>
                <a:latin typeface="Verdana" panose="020B0604030504040204" pitchFamily="34" charset="0"/>
              </a:rPr>
              <a:t>2</a:t>
            </a:r>
            <a:r>
              <a:rPr lang="pl-PL" altLang="pl-PL" sz="2000" dirty="0" smtClean="0">
                <a:solidFill>
                  <a:schemeClr val="accent6">
                    <a:lumMod val="50000"/>
                  </a:schemeClr>
                </a:solidFill>
                <a:latin typeface="Verdana" panose="020B0604030504040204" pitchFamily="34" charset="0"/>
              </a:rPr>
              <a:t> osoby do 30 zdających, powyżej 30 maturzystów dodatkowo 1 osoba w ZN na każdych kolejnych 25 zdających.</a:t>
            </a:r>
          </a:p>
          <a:p>
            <a:pPr marL="0" indent="0" eaLnBrk="1" hangingPunct="1">
              <a:buFontTx/>
              <a:buNone/>
              <a:defRPr/>
            </a:pPr>
            <a:endParaRPr lang="pl-PL" altLang="pl-PL" sz="2000" dirty="0" smtClean="0">
              <a:solidFill>
                <a:schemeClr val="accent6">
                  <a:lumMod val="50000"/>
                </a:schemeClr>
              </a:solidFill>
              <a:latin typeface="Verdana" panose="020B0604030504040204" pitchFamily="34" charset="0"/>
            </a:endParaRPr>
          </a:p>
          <a:p>
            <a:pPr eaLnBrk="1" hangingPunct="1">
              <a:buFont typeface="SPSS Marker Set" pitchFamily="2" charset="2"/>
              <a:buChar char="í"/>
              <a:defRPr/>
            </a:pPr>
            <a:r>
              <a:rPr lang="pl-PL" altLang="pl-PL" sz="2000" dirty="0" smtClean="0">
                <a:solidFill>
                  <a:schemeClr val="accent6">
                    <a:lumMod val="50000"/>
                  </a:schemeClr>
                </a:solidFill>
                <a:latin typeface="Verdana" panose="020B0604030504040204" pitchFamily="34" charset="0"/>
              </a:rPr>
              <a:t>jeśli to możliwe, przewodniczącym ZN powinien być nauczyciel </a:t>
            </a:r>
            <a:br>
              <a:rPr lang="pl-PL" altLang="pl-PL" sz="2000" dirty="0" smtClean="0">
                <a:solidFill>
                  <a:schemeClr val="accent6">
                    <a:lumMod val="50000"/>
                  </a:schemeClr>
                </a:solidFill>
                <a:latin typeface="Verdana" panose="020B0604030504040204" pitchFamily="34" charset="0"/>
              </a:rPr>
            </a:br>
            <a:r>
              <a:rPr lang="pl-PL" altLang="pl-PL" sz="2000" dirty="0" smtClean="0">
                <a:solidFill>
                  <a:schemeClr val="accent6">
                    <a:lumMod val="50000"/>
                  </a:schemeClr>
                </a:solidFill>
                <a:latin typeface="Verdana" panose="020B0604030504040204" pitchFamily="34" charset="0"/>
              </a:rPr>
              <a:t>ze szkoły przeprowadzającej egzamin</a:t>
            </a:r>
          </a:p>
          <a:p>
            <a:pPr marL="0" indent="0" eaLnBrk="1" hangingPunct="1">
              <a:buFontTx/>
              <a:buNone/>
              <a:defRPr/>
            </a:pPr>
            <a:endParaRPr lang="pl-PL" altLang="pl-PL" sz="2000" dirty="0" smtClean="0">
              <a:solidFill>
                <a:schemeClr val="accent6">
                  <a:lumMod val="50000"/>
                </a:schemeClr>
              </a:solidFill>
              <a:latin typeface="Verdana" panose="020B0604030504040204" pitchFamily="34" charset="0"/>
            </a:endParaRPr>
          </a:p>
          <a:p>
            <a:pPr marL="0" indent="0" eaLnBrk="1" hangingPunct="1">
              <a:buFontTx/>
              <a:buNone/>
              <a:defRPr/>
            </a:pPr>
            <a:endParaRPr lang="pl-PL" altLang="pl-PL" sz="800" dirty="0" smtClean="0">
              <a:solidFill>
                <a:schemeClr val="accent6">
                  <a:lumMod val="50000"/>
                </a:schemeClr>
              </a:solidFill>
              <a:latin typeface="Verdana" panose="020B0604030504040204" pitchFamily="34" charset="0"/>
            </a:endParaRPr>
          </a:p>
          <a:p>
            <a:pPr eaLnBrk="1" hangingPunct="1">
              <a:buFont typeface="SPSS Marker Set" pitchFamily="2" charset="2"/>
              <a:buChar char="í"/>
              <a:defRPr/>
            </a:pPr>
            <a:r>
              <a:rPr lang="pl-PL" altLang="pl-PL" sz="2000" dirty="0" smtClean="0">
                <a:solidFill>
                  <a:schemeClr val="accent6">
                    <a:lumMod val="50000"/>
                  </a:schemeClr>
                </a:solidFill>
                <a:latin typeface="Verdana" panose="020B0604030504040204" pitchFamily="34" charset="0"/>
                <a:sym typeface="SPSS Marker Set" pitchFamily="2" charset="2"/>
              </a:rPr>
              <a:t>w skład ZN musi być powołany n-l z innej szkoły</a:t>
            </a:r>
          </a:p>
          <a:p>
            <a:pPr marL="0" indent="0" eaLnBrk="1" hangingPunct="1">
              <a:buFontTx/>
              <a:buNone/>
              <a:defRPr/>
            </a:pPr>
            <a:endParaRPr lang="pl-PL" altLang="pl-PL" sz="2000" dirty="0" smtClean="0">
              <a:solidFill>
                <a:schemeClr val="accent6">
                  <a:lumMod val="50000"/>
                </a:schemeClr>
              </a:solidFill>
              <a:latin typeface="Verdana" panose="020B0604030504040204" pitchFamily="34" charset="0"/>
              <a:sym typeface="SPSS Marker Set" pitchFamily="2" charset="2"/>
            </a:endParaRPr>
          </a:p>
          <a:p>
            <a:pPr marL="0" indent="0" eaLnBrk="1" hangingPunct="1">
              <a:buFontTx/>
              <a:buNone/>
              <a:defRPr/>
            </a:pPr>
            <a:endParaRPr lang="pl-PL" altLang="pl-PL" sz="800" dirty="0" smtClean="0">
              <a:solidFill>
                <a:schemeClr val="accent6">
                  <a:lumMod val="50000"/>
                </a:schemeClr>
              </a:solidFill>
              <a:latin typeface="Verdana" panose="020B0604030504040204" pitchFamily="34" charset="0"/>
              <a:sym typeface="SPSS Marker Set" pitchFamily="2" charset="2"/>
            </a:endParaRPr>
          </a:p>
          <a:p>
            <a:pPr eaLnBrk="1" hangingPunct="1">
              <a:buFont typeface="SPSS Marker Set" pitchFamily="2" charset="2"/>
              <a:buChar char="í"/>
              <a:defRPr/>
            </a:pPr>
            <a:r>
              <a:rPr lang="pl-PL" altLang="pl-PL" sz="2000" dirty="0" smtClean="0">
                <a:solidFill>
                  <a:schemeClr val="accent6">
                    <a:lumMod val="50000"/>
                  </a:schemeClr>
                </a:solidFill>
                <a:latin typeface="Verdana" panose="020B0604030504040204" pitchFamily="34" charset="0"/>
                <a:sym typeface="SPSS Marker Set" pitchFamily="2" charset="2"/>
              </a:rPr>
              <a:t>w skład ZN nie mogą wchodzić nauczyciele danego przedmiotu </a:t>
            </a:r>
            <a:br>
              <a:rPr lang="pl-PL" altLang="pl-PL" sz="2000" dirty="0" smtClean="0">
                <a:solidFill>
                  <a:schemeClr val="accent6">
                    <a:lumMod val="50000"/>
                  </a:schemeClr>
                </a:solidFill>
                <a:latin typeface="Verdana" panose="020B0604030504040204" pitchFamily="34" charset="0"/>
                <a:sym typeface="SPSS Marker Set" pitchFamily="2" charset="2"/>
              </a:rPr>
            </a:br>
            <a:r>
              <a:rPr lang="pl-PL" altLang="pl-PL" sz="2000" dirty="0" smtClean="0">
                <a:solidFill>
                  <a:schemeClr val="accent6">
                    <a:lumMod val="50000"/>
                  </a:schemeClr>
                </a:solidFill>
                <a:latin typeface="Verdana" panose="020B0604030504040204" pitchFamily="34" charset="0"/>
                <a:sym typeface="SPSS Marker Set" pitchFamily="2" charset="2"/>
              </a:rPr>
              <a:t>i wychowawcy zdających</a:t>
            </a:r>
            <a:r>
              <a:rPr lang="pl-PL" altLang="pl-PL" sz="2400" dirty="0" smtClean="0">
                <a:solidFill>
                  <a:schemeClr val="accent6">
                    <a:lumMod val="50000"/>
                  </a:schemeClr>
                </a:solidFill>
                <a:latin typeface="Verdana" panose="020B0604030504040204" pitchFamily="34" charset="0"/>
                <a:sym typeface="SPSS Marker Set" pitchFamily="2" charset="2"/>
              </a:rPr>
              <a:t>.</a:t>
            </a:r>
            <a:endParaRPr lang="pl-PL" altLang="pl-PL" sz="2000" dirty="0" smtClean="0">
              <a:solidFill>
                <a:schemeClr val="accent6">
                  <a:lumMod val="50000"/>
                </a:schemeClr>
              </a:solidFill>
              <a:latin typeface="Verdana" panose="020B0604030504040204" pitchFamily="34" charset="0"/>
              <a:sym typeface="SPSS Marker Set" pitchFamily="2" charset="2"/>
            </a:endParaRPr>
          </a:p>
          <a:p>
            <a:pPr eaLnBrk="1" hangingPunct="1">
              <a:buFont typeface="SPSS Marker Set" pitchFamily="2" charset="2"/>
              <a:buChar char="í"/>
              <a:defRPr/>
            </a:pPr>
            <a:endParaRPr lang="pl-PL" altLang="pl-PL" sz="800" dirty="0" smtClean="0">
              <a:solidFill>
                <a:schemeClr val="accent6">
                  <a:lumMod val="50000"/>
                </a:schemeClr>
              </a:solidFill>
              <a:latin typeface="Verdana" panose="020B0604030504040204" pitchFamily="34" charset="0"/>
              <a:sym typeface="SPSS Marker Set" pitchFamily="2" charset="2"/>
            </a:endParaRPr>
          </a:p>
          <a:p>
            <a:pPr marL="0" indent="0" eaLnBrk="1" hangingPunct="1">
              <a:buFontTx/>
              <a:buNone/>
              <a:defRPr/>
            </a:pPr>
            <a:endParaRPr lang="pl-PL" altLang="pl-PL" sz="2000" dirty="0" smtClean="0">
              <a:solidFill>
                <a:schemeClr val="accent6">
                  <a:lumMod val="50000"/>
                </a:schemeClr>
              </a:solidFill>
              <a:latin typeface="Verdana" panose="020B0604030504040204" pitchFamily="34" charset="0"/>
              <a:sym typeface="SPSS Marker Set" pitchFamily="2" charset="2"/>
            </a:endParaRPr>
          </a:p>
        </p:txBody>
      </p:sp>
      <p:sp>
        <p:nvSpPr>
          <p:cNvPr id="7172" name="Rectangle 8"/>
          <p:cNvSpPr txBox="1">
            <a:spLocks noChangeArrowheads="1"/>
          </p:cNvSpPr>
          <p:nvPr/>
        </p:nvSpPr>
        <p:spPr bwMode="auto">
          <a:xfrm>
            <a:off x="819150" y="552450"/>
            <a:ext cx="7286625"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defRPr/>
            </a:pPr>
            <a:r>
              <a:rPr lang="pl-PL" altLang="pl-PL" sz="2400" dirty="0" smtClean="0">
                <a:solidFill>
                  <a:schemeClr val="accent1">
                    <a:lumMod val="50000"/>
                  </a:schemeClr>
                </a:solidFill>
                <a:latin typeface="Verdana" panose="020B0604030504040204" pitchFamily="34" charset="0"/>
              </a:rPr>
              <a:t>Powołanie zespołu nadzorującego</a:t>
            </a:r>
            <a:endParaRPr lang="pl-PL" altLang="pl-PL" sz="1600" i="1" dirty="0" smtClean="0">
              <a:solidFill>
                <a:schemeClr val="accent1">
                  <a:lumMod val="50000"/>
                </a:schemeClr>
              </a:solidFill>
              <a:latin typeface="Verdana" panose="020B0604030504040204" pitchFamily="34" charset="0"/>
            </a:endParaRP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3"/>
          <p:cNvPicPr>
            <a:picLocks noChangeAspect="1" noChangeArrowheads="1"/>
          </p:cNvPicPr>
          <p:nvPr/>
        </p:nvPicPr>
        <p:blipFill>
          <a:blip r:embed="rId3"/>
          <a:srcRect/>
          <a:stretch>
            <a:fillRect/>
          </a:stretch>
        </p:blipFill>
        <p:spPr bwMode="auto">
          <a:xfrm>
            <a:off x="446088" y="1989138"/>
            <a:ext cx="8458200" cy="4125912"/>
          </a:xfrm>
          <a:prstGeom prst="rect">
            <a:avLst/>
          </a:prstGeom>
          <a:noFill/>
          <a:ln w="9525">
            <a:solidFill>
              <a:srgbClr val="FF0000"/>
            </a:solidFill>
            <a:miter lim="800000"/>
            <a:headEnd/>
            <a:tailEnd/>
          </a:ln>
          <a:effectLst/>
        </p:spPr>
      </p:pic>
      <p:sp>
        <p:nvSpPr>
          <p:cNvPr id="98307" name="Rectangle 4"/>
          <p:cNvSpPr>
            <a:spLocks noChangeArrowheads="1"/>
          </p:cNvSpPr>
          <p:nvPr/>
        </p:nvSpPr>
        <p:spPr bwMode="auto">
          <a:xfrm>
            <a:off x="539750" y="762000"/>
            <a:ext cx="8394700" cy="523875"/>
          </a:xfrm>
          <a:prstGeom prst="rect">
            <a:avLst/>
          </a:prstGeom>
          <a:noFill/>
          <a:ln w="9525">
            <a:noFill/>
            <a:miter lim="800000"/>
            <a:headEnd/>
            <a:tailEnd/>
          </a:ln>
          <a:effectLst/>
        </p:spPr>
        <p:txBody>
          <a:bodyPr>
            <a:spAutoFit/>
          </a:bodyPr>
          <a:lstStyle/>
          <a:p>
            <a:pPr eaLnBrk="1" hangingPunct="1"/>
            <a:r>
              <a:rPr lang="pl-PL" altLang="pl-PL" sz="2800">
                <a:solidFill>
                  <a:srgbClr val="006600"/>
                </a:solidFill>
                <a:latin typeface="Verdana" pitchFamily="34" charset="0"/>
                <a:ea typeface="Verdana" pitchFamily="34" charset="0"/>
                <a:cs typeface="Verdana" pitchFamily="34" charset="0"/>
              </a:rPr>
              <a:t>Kodowanie karty odpowiedzi – 2. str.</a:t>
            </a:r>
          </a:p>
        </p:txBody>
      </p:sp>
      <p:cxnSp>
        <p:nvCxnSpPr>
          <p:cNvPr id="98308" name="Łącznik prosty 2"/>
          <p:cNvCxnSpPr>
            <a:cxnSpLocks noChangeShapeType="1"/>
            <a:stCxn id="0" idx="0"/>
          </p:cNvCxnSpPr>
          <p:nvPr/>
        </p:nvCxnSpPr>
        <p:spPr bwMode="auto">
          <a:xfrm>
            <a:off x="4675188" y="1989138"/>
            <a:ext cx="2265362" cy="1439862"/>
          </a:xfrm>
          <a:prstGeom prst="line">
            <a:avLst/>
          </a:prstGeom>
          <a:noFill/>
          <a:ln w="9525" algn="ctr">
            <a:noFill/>
            <a:round/>
            <a:headEnd/>
            <a:tailEnd/>
          </a:ln>
          <a:effectLst/>
        </p:spPr>
      </p:cxnSp>
      <p:cxnSp>
        <p:nvCxnSpPr>
          <p:cNvPr id="98309" name="Łącznik prosty 4"/>
          <p:cNvCxnSpPr>
            <a:cxnSpLocks noChangeShapeType="1"/>
          </p:cNvCxnSpPr>
          <p:nvPr/>
        </p:nvCxnSpPr>
        <p:spPr bwMode="auto">
          <a:xfrm flipV="1">
            <a:off x="5076825" y="2619375"/>
            <a:ext cx="25400" cy="17463"/>
          </a:xfrm>
          <a:prstGeom prst="line">
            <a:avLst/>
          </a:prstGeom>
          <a:noFill/>
          <a:ln w="9525" algn="ctr">
            <a:noFill/>
            <a:round/>
            <a:headEnd/>
            <a:tailEnd/>
          </a:ln>
          <a:effectLst/>
        </p:spPr>
      </p:cxnSp>
      <p:cxnSp>
        <p:nvCxnSpPr>
          <p:cNvPr id="98310" name="Łącznik prosty 6"/>
          <p:cNvCxnSpPr>
            <a:cxnSpLocks noChangeShapeType="1"/>
          </p:cNvCxnSpPr>
          <p:nvPr/>
        </p:nvCxnSpPr>
        <p:spPr bwMode="auto">
          <a:xfrm>
            <a:off x="5338763" y="2359025"/>
            <a:ext cx="2520950" cy="1873250"/>
          </a:xfrm>
          <a:prstGeom prst="line">
            <a:avLst/>
          </a:prstGeom>
          <a:noFill/>
          <a:ln w="9525" algn="ctr">
            <a:solidFill>
              <a:schemeClr val="tx1"/>
            </a:solidFill>
            <a:round/>
            <a:headEnd/>
            <a:tailEnd/>
          </a:ln>
          <a:effectLst/>
        </p:spPr>
      </p:cxnSp>
      <p:cxnSp>
        <p:nvCxnSpPr>
          <p:cNvPr id="98311" name="Łącznik prosty 8"/>
          <p:cNvCxnSpPr>
            <a:cxnSpLocks noChangeShapeType="1"/>
          </p:cNvCxnSpPr>
          <p:nvPr/>
        </p:nvCxnSpPr>
        <p:spPr bwMode="auto">
          <a:xfrm flipH="1">
            <a:off x="5338763" y="2492375"/>
            <a:ext cx="2905125" cy="1558925"/>
          </a:xfrm>
          <a:prstGeom prst="line">
            <a:avLst/>
          </a:prstGeom>
          <a:noFill/>
          <a:ln w="9525" algn="ctr">
            <a:solidFill>
              <a:schemeClr val="tx1"/>
            </a:solidFill>
            <a:round/>
            <a:headEnd/>
            <a:tailEnd/>
          </a:ln>
          <a:effectLst/>
        </p:spPr>
      </p:cxnSp>
      <p:sp>
        <p:nvSpPr>
          <p:cNvPr id="98312" name="Strzałka w prawo 10"/>
          <p:cNvSpPr>
            <a:spLocks noChangeArrowheads="1"/>
          </p:cNvSpPr>
          <p:nvPr/>
        </p:nvSpPr>
        <p:spPr bwMode="auto">
          <a:xfrm>
            <a:off x="3132138" y="5013325"/>
            <a:ext cx="2016125" cy="144463"/>
          </a:xfrm>
          <a:prstGeom prst="rightArrow">
            <a:avLst>
              <a:gd name="adj1" fmla="val 50000"/>
              <a:gd name="adj2" fmla="val 49815"/>
            </a:avLst>
          </a:prstGeom>
          <a:noFill/>
          <a:ln w="9525" algn="ctr">
            <a:noFill/>
            <a:round/>
            <a:headEnd/>
            <a:tailEnd/>
          </a:ln>
          <a:effectLst/>
        </p:spPr>
        <p:txBody>
          <a:bodyPr/>
          <a:lstStyle/>
          <a:p>
            <a:pPr marL="342900" indent="-342900" eaLnBrk="1" hangingPunct="1">
              <a:spcBef>
                <a:spcPct val="20000"/>
              </a:spcBef>
              <a:buFontTx/>
              <a:buChar char="•"/>
            </a:pPr>
            <a:endParaRPr lang="pl-PL" altLang="pl-PL"/>
          </a:p>
        </p:txBody>
      </p:sp>
      <p:sp>
        <p:nvSpPr>
          <p:cNvPr id="98313" name="Strzałka w prawo 11"/>
          <p:cNvSpPr>
            <a:spLocks noChangeArrowheads="1"/>
          </p:cNvSpPr>
          <p:nvPr/>
        </p:nvSpPr>
        <p:spPr bwMode="auto">
          <a:xfrm>
            <a:off x="2771775" y="5084763"/>
            <a:ext cx="2376488" cy="215900"/>
          </a:xfrm>
          <a:prstGeom prst="rightArrow">
            <a:avLst>
              <a:gd name="adj1" fmla="val 50000"/>
              <a:gd name="adj2" fmla="val 50043"/>
            </a:avLst>
          </a:prstGeom>
          <a:solidFill>
            <a:srgbClr val="FF0000"/>
          </a:solidFill>
          <a:ln w="9525" algn="ctr">
            <a:solidFill>
              <a:srgbClr val="FF0000"/>
            </a:solidFill>
            <a:round/>
            <a:headEnd/>
            <a:tailEnd/>
          </a:ln>
        </p:spPr>
        <p:txBody>
          <a:bodyPr/>
          <a:lstStyle/>
          <a:p>
            <a:pPr marL="342900" indent="-342900" eaLnBrk="1" hangingPunct="1">
              <a:spcBef>
                <a:spcPct val="20000"/>
              </a:spcBef>
              <a:buFontTx/>
              <a:buChar char="•"/>
            </a:pPr>
            <a:endParaRPr lang="pl-PL" altLang="pl-PL"/>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3"/>
          <p:cNvSpPr txBox="1">
            <a:spLocks noChangeArrowheads="1"/>
          </p:cNvSpPr>
          <p:nvPr/>
        </p:nvSpPr>
        <p:spPr bwMode="auto">
          <a:xfrm>
            <a:off x="914400" y="1371600"/>
            <a:ext cx="3200400" cy="641350"/>
          </a:xfrm>
          <a:prstGeom prst="rect">
            <a:avLst/>
          </a:prstGeom>
          <a:noFill/>
          <a:ln w="9525">
            <a:noFill/>
            <a:miter lim="800000"/>
            <a:headEnd/>
            <a:tailEnd/>
          </a:ln>
          <a:effectLst/>
        </p:spPr>
        <p:txBody>
          <a:bodyPr>
            <a:spAutoFit/>
          </a:bodyPr>
          <a:lstStyle/>
          <a:p>
            <a:pPr eaLnBrk="1" hangingPunct="1">
              <a:spcBef>
                <a:spcPct val="50000"/>
              </a:spcBef>
            </a:pPr>
            <a:r>
              <a:rPr lang="pl-PL" altLang="pl-PL" sz="1800" b="0">
                <a:latin typeface="Verdana" pitchFamily="34" charset="0"/>
              </a:rPr>
              <a:t>Tak zaznaczamy błędną odpowiedź</a:t>
            </a:r>
          </a:p>
        </p:txBody>
      </p:sp>
      <p:sp>
        <p:nvSpPr>
          <p:cNvPr id="100355" name="Text Box 4"/>
          <p:cNvSpPr txBox="1">
            <a:spLocks noChangeArrowheads="1"/>
          </p:cNvSpPr>
          <p:nvPr/>
        </p:nvSpPr>
        <p:spPr bwMode="auto">
          <a:xfrm>
            <a:off x="6400800" y="1219200"/>
            <a:ext cx="2514600" cy="641350"/>
          </a:xfrm>
          <a:prstGeom prst="rect">
            <a:avLst/>
          </a:prstGeom>
          <a:noFill/>
          <a:ln w="9525">
            <a:noFill/>
            <a:miter lim="800000"/>
            <a:headEnd/>
            <a:tailEnd/>
          </a:ln>
          <a:effectLst/>
        </p:spPr>
        <p:txBody>
          <a:bodyPr>
            <a:spAutoFit/>
          </a:bodyPr>
          <a:lstStyle/>
          <a:p>
            <a:pPr eaLnBrk="1" hangingPunct="1">
              <a:spcBef>
                <a:spcPct val="50000"/>
              </a:spcBef>
            </a:pPr>
            <a:r>
              <a:rPr lang="pl-PL" altLang="pl-PL" sz="1800" b="0">
                <a:latin typeface="Verdana" pitchFamily="34" charset="0"/>
              </a:rPr>
              <a:t>Tak zaznaczamy właściwą odpowiedź</a:t>
            </a:r>
          </a:p>
        </p:txBody>
      </p:sp>
      <p:sp>
        <p:nvSpPr>
          <p:cNvPr id="100356" name="Rectangle 5"/>
          <p:cNvSpPr>
            <a:spLocks noChangeArrowheads="1"/>
          </p:cNvSpPr>
          <p:nvPr/>
        </p:nvSpPr>
        <p:spPr bwMode="auto">
          <a:xfrm>
            <a:off x="152400" y="255588"/>
            <a:ext cx="8763000" cy="830262"/>
          </a:xfrm>
          <a:prstGeom prst="rect">
            <a:avLst/>
          </a:prstGeom>
          <a:noFill/>
          <a:ln w="9525">
            <a:noFill/>
            <a:miter lim="800000"/>
            <a:headEnd/>
            <a:tailEnd/>
          </a:ln>
          <a:effectLst/>
        </p:spPr>
        <p:txBody>
          <a:bodyPr>
            <a:spAutoFit/>
          </a:bodyPr>
          <a:lstStyle/>
          <a:p>
            <a:pPr algn="ctr" eaLnBrk="1" hangingPunct="1"/>
            <a:r>
              <a:rPr lang="pl-PL" altLang="pl-PL" sz="2400">
                <a:solidFill>
                  <a:srgbClr val="006600"/>
                </a:solidFill>
                <a:latin typeface="Verdana" pitchFamily="34" charset="0"/>
              </a:rPr>
              <a:t>Zaznaczanie odpowiedzi </a:t>
            </a:r>
            <a:br>
              <a:rPr lang="pl-PL" altLang="pl-PL" sz="2400">
                <a:solidFill>
                  <a:srgbClr val="006600"/>
                </a:solidFill>
                <a:latin typeface="Verdana" pitchFamily="34" charset="0"/>
              </a:rPr>
            </a:br>
            <a:r>
              <a:rPr lang="pl-PL" altLang="pl-PL" sz="2400">
                <a:solidFill>
                  <a:srgbClr val="006600"/>
                </a:solidFill>
                <a:latin typeface="Verdana" pitchFamily="34" charset="0"/>
              </a:rPr>
              <a:t>w zadaniach zamkniętych i poprawianie błędów</a:t>
            </a:r>
          </a:p>
        </p:txBody>
      </p:sp>
      <p:sp>
        <p:nvSpPr>
          <p:cNvPr id="100357" name="Text Box 11"/>
          <p:cNvSpPr txBox="1">
            <a:spLocks noChangeArrowheads="1"/>
          </p:cNvSpPr>
          <p:nvPr/>
        </p:nvSpPr>
        <p:spPr bwMode="auto">
          <a:xfrm>
            <a:off x="914400" y="4038600"/>
            <a:ext cx="2895600" cy="519113"/>
          </a:xfrm>
          <a:prstGeom prst="rect">
            <a:avLst/>
          </a:prstGeom>
          <a:noFill/>
          <a:ln w="9525">
            <a:noFill/>
            <a:miter lim="800000"/>
            <a:headEnd/>
            <a:tailEnd/>
          </a:ln>
          <a:effectLst/>
        </p:spPr>
        <p:txBody>
          <a:bodyPr>
            <a:spAutoFit/>
          </a:bodyPr>
          <a:lstStyle/>
          <a:p>
            <a:pPr eaLnBrk="1" hangingPunct="1">
              <a:spcBef>
                <a:spcPct val="50000"/>
              </a:spcBef>
            </a:pPr>
            <a:endParaRPr lang="pl-PL" altLang="pl-PL" sz="2800"/>
          </a:p>
        </p:txBody>
      </p:sp>
      <p:pic>
        <p:nvPicPr>
          <p:cNvPr id="100358" name="Picture 6"/>
          <p:cNvPicPr>
            <a:picLocks noChangeAspect="1" noChangeArrowheads="1"/>
          </p:cNvPicPr>
          <p:nvPr/>
        </p:nvPicPr>
        <p:blipFill>
          <a:blip r:embed="rId3"/>
          <a:srcRect/>
          <a:stretch>
            <a:fillRect/>
          </a:stretch>
        </p:blipFill>
        <p:spPr bwMode="auto">
          <a:xfrm>
            <a:off x="2057400" y="2057400"/>
            <a:ext cx="4916488" cy="1216025"/>
          </a:xfrm>
          <a:prstGeom prst="rect">
            <a:avLst/>
          </a:prstGeom>
          <a:noFill/>
          <a:ln w="9525">
            <a:noFill/>
            <a:miter lim="800000"/>
            <a:headEnd/>
            <a:tailEnd/>
          </a:ln>
          <a:effectLst/>
        </p:spPr>
      </p:pic>
      <p:pic>
        <p:nvPicPr>
          <p:cNvPr id="17" name="Picture 6"/>
          <p:cNvPicPr>
            <a:picLocks noChangeAspect="1" noChangeArrowheads="1"/>
          </p:cNvPicPr>
          <p:nvPr/>
        </p:nvPicPr>
        <p:blipFill>
          <a:blip r:embed="rId3"/>
          <a:srcRect/>
          <a:stretch>
            <a:fillRect/>
          </a:stretch>
        </p:blipFill>
        <p:spPr bwMode="auto">
          <a:xfrm>
            <a:off x="2057400" y="4724400"/>
            <a:ext cx="4916488" cy="1216025"/>
          </a:xfrm>
          <a:prstGeom prst="rect">
            <a:avLst/>
          </a:prstGeom>
          <a:noFill/>
          <a:ln w="9525">
            <a:noFill/>
            <a:miter lim="800000"/>
            <a:headEnd/>
            <a:tailEnd/>
          </a:ln>
          <a:effectLst/>
        </p:spPr>
      </p:pic>
      <p:sp>
        <p:nvSpPr>
          <p:cNvPr id="18" name="Oval 2057"/>
          <p:cNvSpPr>
            <a:spLocks noChangeArrowheads="1"/>
          </p:cNvSpPr>
          <p:nvPr/>
        </p:nvSpPr>
        <p:spPr bwMode="auto">
          <a:xfrm>
            <a:off x="5029200" y="5181600"/>
            <a:ext cx="609600" cy="609600"/>
          </a:xfrm>
          <a:prstGeom prst="ellipse">
            <a:avLst/>
          </a:prstGeom>
          <a:noFill/>
          <a:ln w="50800">
            <a:solidFill>
              <a:schemeClr val="tx1"/>
            </a:solidFill>
            <a:round/>
            <a:headEnd/>
            <a:tailEnd/>
          </a:ln>
          <a:effectLst/>
        </p:spPr>
        <p:txBody>
          <a:bodyPr wrap="none" anchor="ctr"/>
          <a:lstStyle/>
          <a:p>
            <a:pPr eaLnBrk="1" hangingPunct="1"/>
            <a:endParaRPr lang="pl-PL" altLang="pl-PL" sz="1600" b="0">
              <a:latin typeface="Verdana" pitchFamily="34" charset="0"/>
            </a:endParaRPr>
          </a:p>
        </p:txBody>
      </p:sp>
      <p:sp>
        <p:nvSpPr>
          <p:cNvPr id="19" name="Oval 2057"/>
          <p:cNvSpPr>
            <a:spLocks noChangeArrowheads="1"/>
          </p:cNvSpPr>
          <p:nvPr/>
        </p:nvSpPr>
        <p:spPr bwMode="auto">
          <a:xfrm>
            <a:off x="2667000" y="5105400"/>
            <a:ext cx="609600" cy="609600"/>
          </a:xfrm>
          <a:prstGeom prst="ellipse">
            <a:avLst/>
          </a:prstGeom>
          <a:noFill/>
          <a:ln w="50800">
            <a:solidFill>
              <a:schemeClr val="tx1"/>
            </a:solidFill>
            <a:round/>
            <a:headEnd/>
            <a:tailEnd/>
          </a:ln>
          <a:effectLst/>
        </p:spPr>
        <p:txBody>
          <a:bodyPr wrap="none" anchor="ctr"/>
          <a:lstStyle/>
          <a:p>
            <a:pPr eaLnBrk="1" hangingPunct="1"/>
            <a:endParaRPr lang="pl-PL" altLang="pl-PL" sz="1600" b="0">
              <a:latin typeface="Verdana" pitchFamily="34" charset="0"/>
            </a:endParaRPr>
          </a:p>
        </p:txBody>
      </p:sp>
      <p:sp>
        <p:nvSpPr>
          <p:cNvPr id="20" name="Text Box 11"/>
          <p:cNvSpPr txBox="1">
            <a:spLocks noChangeArrowheads="1"/>
          </p:cNvSpPr>
          <p:nvPr/>
        </p:nvSpPr>
        <p:spPr bwMode="auto">
          <a:xfrm>
            <a:off x="152400" y="4114800"/>
            <a:ext cx="3048000" cy="519113"/>
          </a:xfrm>
          <a:prstGeom prst="rect">
            <a:avLst/>
          </a:prstGeom>
          <a:noFill/>
          <a:ln w="9525">
            <a:noFill/>
            <a:miter lim="800000"/>
            <a:headEnd/>
            <a:tailEnd/>
          </a:ln>
          <a:effectLst/>
        </p:spPr>
        <p:txBody>
          <a:bodyPr>
            <a:spAutoFit/>
          </a:bodyPr>
          <a:lstStyle/>
          <a:p>
            <a:pPr>
              <a:spcBef>
                <a:spcPct val="50000"/>
              </a:spcBef>
            </a:pPr>
            <a:endParaRPr lang="pl-PL" altLang="pl-PL" sz="2800"/>
          </a:p>
        </p:txBody>
      </p:sp>
      <p:sp>
        <p:nvSpPr>
          <p:cNvPr id="21" name="Text Box 13"/>
          <p:cNvSpPr txBox="1">
            <a:spLocks noChangeArrowheads="1"/>
          </p:cNvSpPr>
          <p:nvPr/>
        </p:nvSpPr>
        <p:spPr bwMode="auto">
          <a:xfrm>
            <a:off x="152400" y="4038600"/>
            <a:ext cx="6580188" cy="708025"/>
          </a:xfrm>
          <a:prstGeom prst="rect">
            <a:avLst/>
          </a:prstGeom>
          <a:noFill/>
          <a:ln w="9525">
            <a:noFill/>
            <a:miter lim="800000"/>
            <a:headEnd/>
            <a:tailEnd/>
          </a:ln>
          <a:effectLst/>
        </p:spPr>
        <p:txBody>
          <a:bodyPr>
            <a:spAutoFit/>
          </a:bodyPr>
          <a:lstStyle/>
          <a:p>
            <a:pPr>
              <a:spcBef>
                <a:spcPct val="50000"/>
              </a:spcBef>
            </a:pPr>
            <a:r>
              <a:rPr lang="pl-PL" altLang="pl-PL" sz="2000">
                <a:solidFill>
                  <a:srgbClr val="CC3300"/>
                </a:solidFill>
                <a:latin typeface="Times New Roman" pitchFamily="18" charset="0"/>
              </a:rPr>
              <a:t> </a:t>
            </a:r>
            <a:r>
              <a:rPr lang="pl-PL" altLang="pl-PL" sz="1400">
                <a:solidFill>
                  <a:srgbClr val="CC3300"/>
                </a:solidFill>
                <a:latin typeface="Verdana" pitchFamily="34" charset="0"/>
                <a:ea typeface="Verdana" pitchFamily="34" charset="0"/>
                <a:cs typeface="Verdana" pitchFamily="34" charset="0"/>
              </a:rPr>
              <a:t>Przy powtórnej korekcie należy napisać:</a:t>
            </a:r>
            <a:br>
              <a:rPr lang="pl-PL" altLang="pl-PL" sz="1400">
                <a:solidFill>
                  <a:srgbClr val="CC3300"/>
                </a:solidFill>
                <a:latin typeface="Verdana" pitchFamily="34" charset="0"/>
                <a:ea typeface="Verdana" pitchFamily="34" charset="0"/>
                <a:cs typeface="Verdana" pitchFamily="34" charset="0"/>
              </a:rPr>
            </a:br>
            <a:r>
              <a:rPr lang="pl-PL" altLang="pl-PL" sz="2000">
                <a:solidFill>
                  <a:srgbClr val="FF0000"/>
                </a:solidFill>
                <a:latin typeface="Verdana" pitchFamily="34" charset="0"/>
              </a:rPr>
              <a:t>To jest właściwa odpowiedź</a:t>
            </a:r>
            <a:r>
              <a:rPr lang="pl-PL" altLang="pl-PL" sz="2000">
                <a:solidFill>
                  <a:srgbClr val="FF0000"/>
                </a:solidFill>
                <a:latin typeface="Times New Roman" pitchFamily="18" charset="0"/>
              </a:rPr>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nodePh="1">
                                  <p:stCondLst>
                                    <p:cond delay="0"/>
                                  </p:stCondLst>
                                  <p:endCondLst>
                                    <p:cond evt="begin" delay="0">
                                      <p:tn val="23"/>
                                    </p:cond>
                                  </p:end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0-#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autoUpdateAnimBg="0"/>
      <p:bldP spid="19" grpId="0" animBg="1" autoUpdateAnimBg="0"/>
      <p:bldP spid="20" grpId="0" autoUpdateAnimBg="0"/>
      <p:bldP spid="21"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Obraz 1"/>
          <p:cNvPicPr>
            <a:picLocks noChangeAspect="1"/>
          </p:cNvPicPr>
          <p:nvPr/>
        </p:nvPicPr>
        <p:blipFill>
          <a:blip r:embed="rId3"/>
          <a:srcRect/>
          <a:stretch>
            <a:fillRect/>
          </a:stretch>
        </p:blipFill>
        <p:spPr bwMode="auto">
          <a:xfrm>
            <a:off x="0" y="1412875"/>
            <a:ext cx="9144000" cy="5111750"/>
          </a:xfrm>
          <a:prstGeom prst="rect">
            <a:avLst/>
          </a:prstGeom>
          <a:noFill/>
          <a:ln w="9525">
            <a:noFill/>
            <a:miter lim="800000"/>
            <a:headEnd/>
            <a:tailEnd/>
          </a:ln>
        </p:spPr>
      </p:pic>
      <p:sp>
        <p:nvSpPr>
          <p:cNvPr id="3" name="pole tekstowe 2"/>
          <p:cNvSpPr txBox="1"/>
          <p:nvPr/>
        </p:nvSpPr>
        <p:spPr>
          <a:xfrm>
            <a:off x="1042988" y="476250"/>
            <a:ext cx="7058025" cy="461963"/>
          </a:xfrm>
          <a:prstGeom prst="rect">
            <a:avLst/>
          </a:prstGeom>
          <a:noFill/>
        </p:spPr>
        <p:txBody>
          <a:bodyPr>
            <a:spAutoFit/>
          </a:bodyPr>
          <a:lstStyle/>
          <a:p>
            <a:pPr algn="ctr">
              <a:defRPr/>
            </a:pPr>
            <a:r>
              <a:rPr lang="pl-PL" sz="24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Kodowanie </a:t>
            </a:r>
            <a:endParaRPr lang="pl-PL" sz="2400" dirty="0">
              <a:latin typeface="Arial" panose="020B0604020202020204" pitchFamily="34" charset="0"/>
            </a:endParaRPr>
          </a:p>
        </p:txBody>
      </p:sp>
      <p:sp>
        <p:nvSpPr>
          <p:cNvPr id="4" name="pole tekstowe 3"/>
          <p:cNvSpPr txBox="1"/>
          <p:nvPr/>
        </p:nvSpPr>
        <p:spPr>
          <a:xfrm>
            <a:off x="7596188" y="766763"/>
            <a:ext cx="1368425" cy="584200"/>
          </a:xfrm>
          <a:prstGeom prst="rect">
            <a:avLst/>
          </a:prstGeom>
          <a:noFill/>
        </p:spPr>
        <p:txBody>
          <a:bodyPr>
            <a:spAutoFit/>
          </a:bodyPr>
          <a:lstStyle/>
          <a:p>
            <a:pPr>
              <a:defRPr/>
            </a:pPr>
            <a:r>
              <a:rPr lang="pl-PL"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s. 67</a:t>
            </a:r>
          </a:p>
        </p:txBody>
      </p:sp>
    </p:spTree>
  </p:cSld>
  <p:clrMapOvr>
    <a:masterClrMapping/>
  </p:clrMapOvr>
  <p:transition>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84213" y="23813"/>
            <a:ext cx="7772400" cy="719137"/>
          </a:xfrm>
        </p:spPr>
        <p:txBody>
          <a:bodyPr/>
          <a:lstStyle/>
          <a:p>
            <a:pPr eaLnBrk="1" hangingPunct="1">
              <a:defRPr/>
            </a:pPr>
            <a:r>
              <a:rPr lang="pl-PL" altLang="pl-PL" sz="2400" b="1" dirty="0" smtClean="0">
                <a:solidFill>
                  <a:schemeClr val="accent1">
                    <a:lumMod val="50000"/>
                  </a:schemeClr>
                </a:solidFill>
                <a:latin typeface="Verdana" panose="020B0604030504040204" pitchFamily="34" charset="0"/>
              </a:rPr>
              <a:t>Kodowanie</a:t>
            </a:r>
          </a:p>
        </p:txBody>
      </p:sp>
      <p:sp>
        <p:nvSpPr>
          <p:cNvPr id="104451" name="Rectangle 3"/>
          <p:cNvSpPr>
            <a:spLocks noGrp="1" noChangeArrowheads="1"/>
          </p:cNvSpPr>
          <p:nvPr>
            <p:ph type="body" idx="1"/>
          </p:nvPr>
        </p:nvSpPr>
        <p:spPr>
          <a:xfrm>
            <a:off x="-26988" y="1268413"/>
            <a:ext cx="9063038" cy="4105275"/>
          </a:xfrm>
        </p:spPr>
        <p:txBody>
          <a:bodyPr/>
          <a:lstStyle/>
          <a:p>
            <a:pPr algn="ctr" eaLnBrk="1" hangingPunct="1">
              <a:spcBef>
                <a:spcPct val="0"/>
              </a:spcBef>
              <a:buFontTx/>
              <a:buNone/>
            </a:pPr>
            <a:r>
              <a:rPr lang="pl-PL" altLang="pl-PL" sz="2400" b="1" smtClean="0">
                <a:solidFill>
                  <a:srgbClr val="FF0000"/>
                </a:solidFill>
                <a:latin typeface="Verdana" pitchFamily="34" charset="0"/>
              </a:rPr>
              <a:t>UWAGA!</a:t>
            </a:r>
          </a:p>
          <a:p>
            <a:pPr eaLnBrk="1" hangingPunct="1">
              <a:spcBef>
                <a:spcPct val="0"/>
              </a:spcBef>
              <a:buFontTx/>
              <a:buNone/>
            </a:pPr>
            <a:r>
              <a:rPr lang="pl-PL" altLang="pl-PL" sz="2000" b="1" smtClean="0">
                <a:solidFill>
                  <a:srgbClr val="16165D"/>
                </a:solidFill>
                <a:latin typeface="Verdana" pitchFamily="34" charset="0"/>
              </a:rPr>
              <a:t>s. 67</a:t>
            </a:r>
          </a:p>
          <a:p>
            <a:pPr eaLnBrk="1" hangingPunct="1">
              <a:spcBef>
                <a:spcPct val="0"/>
              </a:spcBef>
              <a:buFontTx/>
              <a:buNone/>
            </a:pPr>
            <a:r>
              <a:rPr lang="pl-PL" altLang="pl-PL" sz="2000" i="1" smtClean="0">
                <a:latin typeface="Verdana" pitchFamily="34" charset="0"/>
              </a:rPr>
              <a:t> 	</a:t>
            </a:r>
          </a:p>
          <a:p>
            <a:pPr eaLnBrk="1" hangingPunct="1">
              <a:spcBef>
                <a:spcPct val="0"/>
              </a:spcBef>
              <a:buFontTx/>
              <a:buNone/>
            </a:pPr>
            <a:r>
              <a:rPr lang="pl-PL" altLang="pl-PL" sz="2000" b="1" i="1" smtClean="0">
                <a:solidFill>
                  <a:srgbClr val="262699"/>
                </a:solidFill>
                <a:latin typeface="Verdana" pitchFamily="34" charset="0"/>
                <a:ea typeface="Verdana" pitchFamily="34" charset="0"/>
                <a:cs typeface="Verdana" pitchFamily="34" charset="0"/>
              </a:rPr>
              <a:t>	</a:t>
            </a:r>
            <a:r>
              <a:rPr lang="pl-PL" altLang="pl-PL" sz="2000" b="1" smtClean="0">
                <a:solidFill>
                  <a:srgbClr val="262699"/>
                </a:solidFill>
                <a:latin typeface="Verdana" pitchFamily="34" charset="0"/>
                <a:ea typeface="Verdana" pitchFamily="34" charset="0"/>
                <a:cs typeface="Verdana" pitchFamily="34" charset="0"/>
              </a:rPr>
              <a:t>Zdający sprawdza poprawność numeru PESEL na naklejce, </a:t>
            </a:r>
            <a:br>
              <a:rPr lang="pl-PL" altLang="pl-PL" sz="2000" b="1" smtClean="0">
                <a:solidFill>
                  <a:srgbClr val="262699"/>
                </a:solidFill>
                <a:latin typeface="Verdana" pitchFamily="34" charset="0"/>
                <a:ea typeface="Verdana" pitchFamily="34" charset="0"/>
                <a:cs typeface="Verdana" pitchFamily="34" charset="0"/>
              </a:rPr>
            </a:br>
            <a:r>
              <a:rPr lang="pl-PL" altLang="pl-PL" sz="2000" b="1" smtClean="0">
                <a:solidFill>
                  <a:srgbClr val="262699"/>
                </a:solidFill>
                <a:latin typeface="Verdana" pitchFamily="34" charset="0"/>
                <a:ea typeface="Verdana" pitchFamily="34" charset="0"/>
                <a:cs typeface="Verdana" pitchFamily="34" charset="0"/>
              </a:rPr>
              <a:t>a podpis w wykazie zdających jest równoznaczny </a:t>
            </a:r>
            <a:br>
              <a:rPr lang="pl-PL" altLang="pl-PL" sz="2000" b="1" smtClean="0">
                <a:solidFill>
                  <a:srgbClr val="262699"/>
                </a:solidFill>
                <a:latin typeface="Verdana" pitchFamily="34" charset="0"/>
                <a:ea typeface="Verdana" pitchFamily="34" charset="0"/>
                <a:cs typeface="Verdana" pitchFamily="34" charset="0"/>
              </a:rPr>
            </a:br>
            <a:r>
              <a:rPr lang="pl-PL" altLang="pl-PL" sz="2000" b="1" smtClean="0">
                <a:solidFill>
                  <a:srgbClr val="262699"/>
                </a:solidFill>
                <a:latin typeface="Verdana" pitchFamily="34" charset="0"/>
                <a:ea typeface="Verdana" pitchFamily="34" charset="0"/>
                <a:cs typeface="Verdana" pitchFamily="34" charset="0"/>
              </a:rPr>
              <a:t>ze stwierdzeniem przez zdającego tej poprawności. </a:t>
            </a:r>
            <a:br>
              <a:rPr lang="pl-PL" altLang="pl-PL" sz="2000" b="1" smtClean="0">
                <a:solidFill>
                  <a:srgbClr val="262699"/>
                </a:solidFill>
                <a:latin typeface="Verdana" pitchFamily="34" charset="0"/>
                <a:ea typeface="Verdana" pitchFamily="34" charset="0"/>
                <a:cs typeface="Verdana" pitchFamily="34" charset="0"/>
              </a:rPr>
            </a:br>
            <a:r>
              <a:rPr lang="pl-PL" altLang="pl-PL" sz="2000" b="1" smtClean="0">
                <a:solidFill>
                  <a:srgbClr val="262699"/>
                </a:solidFill>
                <a:latin typeface="Verdana" pitchFamily="34" charset="0"/>
                <a:ea typeface="Verdana" pitchFamily="34" charset="0"/>
                <a:cs typeface="Verdana" pitchFamily="34" charset="0"/>
              </a:rPr>
              <a:t>Zdający nie podpisuje arkusza egzaminacyjnego.</a:t>
            </a:r>
          </a:p>
          <a:p>
            <a:pPr eaLnBrk="1" hangingPunct="1">
              <a:spcBef>
                <a:spcPct val="0"/>
              </a:spcBef>
              <a:buFontTx/>
              <a:buNone/>
            </a:pPr>
            <a:endParaRPr lang="pl-PL" altLang="pl-PL" sz="2000" b="1" i="1" smtClean="0">
              <a:solidFill>
                <a:srgbClr val="FF0000"/>
              </a:solidFill>
              <a:latin typeface="Verdana" pitchFamily="34" charset="0"/>
            </a:endParaRPr>
          </a:p>
          <a:p>
            <a:pPr eaLnBrk="1" hangingPunct="1">
              <a:spcBef>
                <a:spcPct val="0"/>
              </a:spcBef>
              <a:buFontTx/>
              <a:buNone/>
            </a:pPr>
            <a:r>
              <a:rPr lang="pl-PL" altLang="pl-PL" sz="2000" b="1" i="1" smtClean="0">
                <a:solidFill>
                  <a:srgbClr val="FF0000"/>
                </a:solidFill>
                <a:latin typeface="Verdana" pitchFamily="34" charset="0"/>
              </a:rPr>
              <a:t>	(można z tego zrezygnować, jeśli zdający podpisali listę podczas weryfikacji)</a:t>
            </a:r>
            <a:endParaRPr lang="pl-PL" altLang="pl-PL" sz="2000" b="1" smtClean="0">
              <a:solidFill>
                <a:srgbClr val="22228B"/>
              </a:solidFill>
              <a:latin typeface="Verdana" pitchFamily="34" charset="0"/>
            </a:endParaRP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419475" y="211138"/>
            <a:ext cx="2097088" cy="461962"/>
          </a:xfrm>
          <a:prstGeom prst="rect">
            <a:avLst/>
          </a:prstGeom>
        </p:spPr>
        <p:txBody>
          <a:bodyPr wrap="none">
            <a:spAutoFit/>
          </a:bodyPr>
          <a:lstStyle/>
          <a:p>
            <a:pPr>
              <a:defRPr/>
            </a:pPr>
            <a:r>
              <a:rPr lang="pl-PL" altLang="pl-PL" sz="2400" dirty="0">
                <a:solidFill>
                  <a:schemeClr val="accent1">
                    <a:lumMod val="50000"/>
                  </a:schemeClr>
                </a:solidFill>
                <a:latin typeface="Verdana" panose="020B0604030504040204" pitchFamily="34" charset="0"/>
              </a:rPr>
              <a:t>Kodowanie</a:t>
            </a:r>
            <a:endParaRPr lang="pl-PL" sz="2400" dirty="0"/>
          </a:p>
        </p:txBody>
      </p:sp>
      <p:sp>
        <p:nvSpPr>
          <p:cNvPr id="3" name="Prostokąt 2"/>
          <p:cNvSpPr/>
          <p:nvPr/>
        </p:nvSpPr>
        <p:spPr>
          <a:xfrm>
            <a:off x="0" y="927100"/>
            <a:ext cx="9144000" cy="4400550"/>
          </a:xfrm>
          <a:prstGeom prst="rect">
            <a:avLst/>
          </a:prstGeom>
        </p:spPr>
        <p:txBody>
          <a:bodyPr>
            <a:spAutoFit/>
          </a:bodyPr>
          <a:lstStyle/>
          <a:p>
            <a:pPr algn="ctr" eaLnBrk="1" hangingPunct="1">
              <a:defRPr/>
            </a:pPr>
            <a:r>
              <a:rPr lang="pl-PL" altLang="pl-PL" sz="2000" dirty="0">
                <a:solidFill>
                  <a:srgbClr val="FF0000"/>
                </a:solidFill>
                <a:latin typeface="Verdana" pitchFamily="34" charset="0"/>
              </a:rPr>
              <a:t>Przypominamy: </a:t>
            </a:r>
          </a:p>
          <a:p>
            <a:pPr eaLnBrk="1" hangingPunct="1">
              <a:defRPr/>
            </a:pPr>
            <a:endParaRPr lang="pl-PL" altLang="pl-PL" sz="2000" dirty="0">
              <a:solidFill>
                <a:srgbClr val="22228B"/>
              </a:solidFill>
              <a:latin typeface="Verdana" pitchFamily="34" charset="0"/>
            </a:endParaRPr>
          </a:p>
          <a:p>
            <a:pPr eaLnBrk="1" hangingPunct="1">
              <a:defRPr/>
            </a:pPr>
            <a:r>
              <a:rPr lang="pl-PL" altLang="pl-PL" sz="2000" dirty="0">
                <a:solidFill>
                  <a:srgbClr val="22228B"/>
                </a:solidFill>
                <a:latin typeface="Verdana" pitchFamily="34" charset="0"/>
              </a:rPr>
              <a:t>W przypadku błędu w numerze PESEL stwierdzonego wcześniej można wydrukować nowe naklejki, </a:t>
            </a:r>
            <a:br>
              <a:rPr lang="pl-PL" altLang="pl-PL" sz="2000" dirty="0">
                <a:solidFill>
                  <a:srgbClr val="22228B"/>
                </a:solidFill>
                <a:latin typeface="Verdana" pitchFamily="34" charset="0"/>
              </a:rPr>
            </a:br>
            <a:r>
              <a:rPr lang="pl-PL" altLang="pl-PL" sz="2000" dirty="0">
                <a:solidFill>
                  <a:srgbClr val="22228B"/>
                </a:solidFill>
                <a:latin typeface="Verdana" pitchFamily="34" charset="0"/>
              </a:rPr>
              <a:t>po uprzednim uzgodnieniu tego z OKE.</a:t>
            </a:r>
          </a:p>
          <a:p>
            <a:pPr eaLnBrk="1" hangingPunct="1">
              <a:defRPr/>
            </a:pPr>
            <a:endParaRPr lang="pl-PL" altLang="pl-PL" sz="2000" dirty="0">
              <a:solidFill>
                <a:srgbClr val="22228B"/>
              </a:solidFill>
              <a:latin typeface="Verdana" pitchFamily="34" charset="0"/>
            </a:endParaRPr>
          </a:p>
          <a:p>
            <a:pPr eaLnBrk="1" hangingPunct="1">
              <a:defRPr/>
            </a:pPr>
            <a:endParaRPr lang="pl-PL" altLang="pl-PL" sz="2000" dirty="0">
              <a:solidFill>
                <a:srgbClr val="22228B"/>
              </a:solidFill>
              <a:latin typeface="Verdana" pitchFamily="34" charset="0"/>
            </a:endParaRPr>
          </a:p>
          <a:p>
            <a:pPr eaLnBrk="1" hangingPunct="1">
              <a:defRPr/>
            </a:pPr>
            <a:r>
              <a:rPr lang="pl-PL" altLang="pl-PL" sz="2000" dirty="0">
                <a:solidFill>
                  <a:srgbClr val="22228B"/>
                </a:solidFill>
                <a:latin typeface="Verdana" pitchFamily="34" charset="0"/>
              </a:rPr>
              <a:t>Jeśli zdający odkryje błąd dopiero w czasie egzaminu:</a:t>
            </a:r>
            <a:br>
              <a:rPr lang="pl-PL" altLang="pl-PL" sz="2000" dirty="0">
                <a:solidFill>
                  <a:srgbClr val="22228B"/>
                </a:solidFill>
                <a:latin typeface="Verdana" pitchFamily="34" charset="0"/>
              </a:rPr>
            </a:br>
            <a:endParaRPr lang="pl-PL" altLang="pl-PL" sz="2000" dirty="0">
              <a:solidFill>
                <a:srgbClr val="22228B"/>
              </a:solidFill>
              <a:latin typeface="Verdana" pitchFamily="34" charset="0"/>
            </a:endParaRPr>
          </a:p>
          <a:p>
            <a:pPr marL="342900" indent="-342900" eaLnBrk="1" hangingPunct="1">
              <a:buFont typeface="Wingdings" panose="05000000000000000000" pitchFamily="2" charset="2"/>
              <a:buChar char="Ø"/>
              <a:defRPr/>
            </a:pPr>
            <a:r>
              <a:rPr lang="pl-PL" altLang="pl-PL" sz="2000" dirty="0">
                <a:solidFill>
                  <a:srgbClr val="22228B"/>
                </a:solidFill>
                <a:latin typeface="Verdana" pitchFamily="34" charset="0"/>
              </a:rPr>
              <a:t>oddaje pasek kodowy i wpisuje odręcznie nr PESEL. </a:t>
            </a:r>
            <a:br>
              <a:rPr lang="pl-PL" altLang="pl-PL" sz="2000" dirty="0">
                <a:solidFill>
                  <a:srgbClr val="22228B"/>
                </a:solidFill>
                <a:latin typeface="Verdana" pitchFamily="34" charset="0"/>
              </a:rPr>
            </a:br>
            <a:r>
              <a:rPr lang="pl-PL" altLang="pl-PL" sz="2000" dirty="0">
                <a:solidFill>
                  <a:srgbClr val="22228B"/>
                </a:solidFill>
                <a:latin typeface="Verdana" pitchFamily="34" charset="0"/>
              </a:rPr>
              <a:t>ZN dopisuje kod szkoły</a:t>
            </a:r>
          </a:p>
          <a:p>
            <a:pPr algn="ctr" eaLnBrk="1" hangingPunct="1">
              <a:defRPr/>
            </a:pPr>
            <a:r>
              <a:rPr lang="pl-PL" altLang="pl-PL" sz="2000" dirty="0">
                <a:solidFill>
                  <a:srgbClr val="FF0000"/>
                </a:solidFill>
                <a:latin typeface="Verdana" pitchFamily="34" charset="0"/>
              </a:rPr>
              <a:t>albo</a:t>
            </a:r>
          </a:p>
          <a:p>
            <a:pPr marL="342900" indent="-342900" eaLnBrk="1" hangingPunct="1">
              <a:buFont typeface="Wingdings" panose="05000000000000000000" pitchFamily="2" charset="2"/>
              <a:buChar char="Ø"/>
              <a:defRPr/>
            </a:pPr>
            <a:r>
              <a:rPr lang="pl-PL" altLang="pl-PL" sz="2000" dirty="0">
                <a:solidFill>
                  <a:srgbClr val="22228B"/>
                </a:solidFill>
                <a:latin typeface="Verdana" pitchFamily="34" charset="0"/>
              </a:rPr>
              <a:t>posługuje się błędnym paskiem aż do zakończenia egzaminów, a </a:t>
            </a:r>
            <a:r>
              <a:rPr lang="pl-PL" altLang="pl-PL" sz="2000" u="sng" dirty="0">
                <a:solidFill>
                  <a:srgbClr val="FF0000"/>
                </a:solidFill>
                <a:latin typeface="Verdana" pitchFamily="34" charset="0"/>
              </a:rPr>
              <a:t>PZE zgłasza ten fakt do OKE</a:t>
            </a:r>
            <a:r>
              <a:rPr lang="pl-PL" altLang="pl-PL" sz="2000" dirty="0">
                <a:solidFill>
                  <a:srgbClr val="22228B"/>
                </a:solidFill>
                <a:latin typeface="Verdana" pitchFamily="34" charset="0"/>
              </a:rPr>
              <a:t>. </a:t>
            </a:r>
          </a:p>
        </p:txBody>
      </p:sp>
    </p:spTree>
  </p:cSld>
  <p:clrMapOvr>
    <a:masterClrMapping/>
  </p:clrMapOvr>
  <p:transition>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79388" y="333375"/>
            <a:ext cx="8569325" cy="460375"/>
          </a:xfrm>
          <a:prstGeom prst="rect">
            <a:avLst/>
          </a:prstGeom>
          <a:noFill/>
        </p:spPr>
        <p:txBody>
          <a:bodyPr>
            <a:spAutoFit/>
          </a:bodyPr>
          <a:lstStyle/>
          <a:p>
            <a:pPr algn="ctr">
              <a:defRPr/>
            </a:pPr>
            <a:r>
              <a:rPr lang="pl-PL" sz="24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Wymiana arkusza egzaminacyjnego</a:t>
            </a:r>
          </a:p>
        </p:txBody>
      </p:sp>
      <p:pic>
        <p:nvPicPr>
          <p:cNvPr id="108547" name="Obraz 3"/>
          <p:cNvPicPr>
            <a:picLocks noChangeAspect="1"/>
          </p:cNvPicPr>
          <p:nvPr/>
        </p:nvPicPr>
        <p:blipFill>
          <a:blip r:embed="rId3"/>
          <a:srcRect/>
          <a:stretch>
            <a:fillRect/>
          </a:stretch>
        </p:blipFill>
        <p:spPr bwMode="auto">
          <a:xfrm>
            <a:off x="179388" y="1216025"/>
            <a:ext cx="8569325" cy="1852613"/>
          </a:xfrm>
          <a:prstGeom prst="rect">
            <a:avLst/>
          </a:prstGeom>
          <a:noFill/>
          <a:ln w="9525">
            <a:noFill/>
            <a:miter lim="800000"/>
            <a:headEnd/>
            <a:tailEnd/>
          </a:ln>
        </p:spPr>
      </p:pic>
      <p:sp>
        <p:nvSpPr>
          <p:cNvPr id="108548" name="pole tekstowe 4"/>
          <p:cNvSpPr txBox="1">
            <a:spLocks noChangeArrowheads="1"/>
          </p:cNvSpPr>
          <p:nvPr/>
        </p:nvSpPr>
        <p:spPr bwMode="auto">
          <a:xfrm>
            <a:off x="7524750" y="3068638"/>
            <a:ext cx="1368425" cy="585787"/>
          </a:xfrm>
          <a:prstGeom prst="rect">
            <a:avLst/>
          </a:prstGeom>
          <a:noFill/>
          <a:ln w="9525">
            <a:noFill/>
            <a:miter lim="800000"/>
            <a:headEnd/>
            <a:tailEnd/>
          </a:ln>
        </p:spPr>
        <p:txBody>
          <a:bodyPr>
            <a:spAutoFit/>
          </a:bodyPr>
          <a:lstStyle/>
          <a:p>
            <a:r>
              <a:rPr lang="pl-PL" altLang="pl-PL">
                <a:latin typeface="Verdana" pitchFamily="34" charset="0"/>
                <a:ea typeface="Verdana" pitchFamily="34" charset="0"/>
                <a:cs typeface="Verdana" pitchFamily="34" charset="0"/>
              </a:rPr>
              <a:t>s. 66</a:t>
            </a:r>
          </a:p>
        </p:txBody>
      </p:sp>
      <p:sp>
        <p:nvSpPr>
          <p:cNvPr id="108549" name="Rectangle 8"/>
          <p:cNvSpPr txBox="1">
            <a:spLocks noChangeArrowheads="1"/>
          </p:cNvSpPr>
          <p:nvPr/>
        </p:nvSpPr>
        <p:spPr bwMode="auto">
          <a:xfrm>
            <a:off x="179388" y="3933825"/>
            <a:ext cx="8713787" cy="2159000"/>
          </a:xfrm>
          <a:prstGeom prst="rect">
            <a:avLst/>
          </a:prstGeom>
          <a:noFill/>
          <a:ln w="9525">
            <a:noFill/>
            <a:miter lim="800000"/>
            <a:headEnd/>
            <a:tailEnd/>
          </a:ln>
        </p:spPr>
        <p:txBody>
          <a:bodyPr/>
          <a:lstStyle/>
          <a:p>
            <a:pPr marL="342900" indent="-342900" algn="ctr" eaLnBrk="1" hangingPunct="1">
              <a:spcBef>
                <a:spcPct val="20000"/>
              </a:spcBef>
            </a:pPr>
            <a:r>
              <a:rPr lang="pl-PL" altLang="pl-PL" sz="2000">
                <a:solidFill>
                  <a:srgbClr val="FF0000"/>
                </a:solidFill>
                <a:latin typeface="Verdana" pitchFamily="34" charset="0"/>
              </a:rPr>
              <a:t>Uwaga: </a:t>
            </a:r>
            <a:r>
              <a:rPr lang="pl-PL" altLang="pl-PL" sz="2000">
                <a:latin typeface="Verdana" pitchFamily="34" charset="0"/>
              </a:rPr>
              <a:t>Wymieniamy tylko  arkusze nieczytelne </a:t>
            </a:r>
            <a:br>
              <a:rPr lang="pl-PL" altLang="pl-PL" sz="2000">
                <a:latin typeface="Verdana" pitchFamily="34" charset="0"/>
              </a:rPr>
            </a:br>
            <a:r>
              <a:rPr lang="pl-PL" altLang="pl-PL" sz="2000">
                <a:latin typeface="Verdana" pitchFamily="34" charset="0"/>
              </a:rPr>
              <a:t>i niekompletne</a:t>
            </a:r>
          </a:p>
          <a:p>
            <a:pPr marL="342900" indent="-342900" algn="ctr" eaLnBrk="1" hangingPunct="1">
              <a:spcBef>
                <a:spcPct val="20000"/>
              </a:spcBef>
            </a:pPr>
            <a:endParaRPr lang="pl-PL" altLang="pl-PL" sz="2000">
              <a:solidFill>
                <a:srgbClr val="FF0000"/>
              </a:solidFill>
              <a:latin typeface="Verdana" pitchFamily="34" charset="0"/>
            </a:endParaRPr>
          </a:p>
          <a:p>
            <a:pPr marL="342900" indent="-342900" algn="ctr" eaLnBrk="1" hangingPunct="1">
              <a:spcBef>
                <a:spcPct val="20000"/>
              </a:spcBef>
            </a:pPr>
            <a:r>
              <a:rPr lang="pl-PL" altLang="pl-PL" sz="2000">
                <a:solidFill>
                  <a:srgbClr val="FF0000"/>
                </a:solidFill>
                <a:latin typeface="Verdana" pitchFamily="34" charset="0"/>
              </a:rPr>
              <a:t>Błąd w kodowaniu nie stanowi podstawy </a:t>
            </a:r>
            <a:br>
              <a:rPr lang="pl-PL" altLang="pl-PL" sz="2000">
                <a:solidFill>
                  <a:srgbClr val="FF0000"/>
                </a:solidFill>
                <a:latin typeface="Verdana" pitchFamily="34" charset="0"/>
              </a:rPr>
            </a:br>
            <a:r>
              <a:rPr lang="pl-PL" altLang="pl-PL" sz="2000">
                <a:solidFill>
                  <a:srgbClr val="FF0000"/>
                </a:solidFill>
                <a:latin typeface="Verdana" pitchFamily="34" charset="0"/>
              </a:rPr>
              <a:t>do wymiany arkusza !</a:t>
            </a:r>
          </a:p>
          <a:p>
            <a:pPr marL="342900" indent="-342900" algn="ctr" eaLnBrk="1" hangingPunct="1">
              <a:spcBef>
                <a:spcPct val="20000"/>
              </a:spcBef>
            </a:pPr>
            <a:endParaRPr lang="pl-PL" altLang="pl-PL" sz="2000">
              <a:solidFill>
                <a:srgbClr val="FF0000"/>
              </a:solidFill>
              <a:latin typeface="Verdana" pitchFamily="34" charset="0"/>
            </a:endParaRPr>
          </a:p>
        </p:txBody>
      </p:sp>
    </p:spTree>
  </p:cSld>
  <p:clrMapOvr>
    <a:masterClrMapping/>
  </p:clrMapOvr>
  <p:transition>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85800" y="115888"/>
            <a:ext cx="7772400" cy="1152525"/>
          </a:xfrm>
        </p:spPr>
        <p:txBody>
          <a:bodyPr/>
          <a:lstStyle/>
          <a:p>
            <a:pPr eaLnBrk="1" hangingPunct="1">
              <a:defRPr/>
            </a:pPr>
            <a:r>
              <a:rPr lang="pl-PL" altLang="pl-PL" sz="2400" b="1" dirty="0" smtClean="0">
                <a:solidFill>
                  <a:schemeClr val="accent1">
                    <a:lumMod val="50000"/>
                  </a:schemeClr>
                </a:solidFill>
                <a:latin typeface="Verdana" panose="020B0604030504040204" pitchFamily="34" charset="0"/>
              </a:rPr>
              <a:t>Rozpoczęcie egzaminu</a:t>
            </a:r>
          </a:p>
        </p:txBody>
      </p:sp>
      <p:sp>
        <p:nvSpPr>
          <p:cNvPr id="107523" name="Rectangle 3"/>
          <p:cNvSpPr>
            <a:spLocks noGrp="1" noChangeArrowheads="1"/>
          </p:cNvSpPr>
          <p:nvPr>
            <p:ph type="body" idx="1"/>
          </p:nvPr>
        </p:nvSpPr>
        <p:spPr>
          <a:xfrm>
            <a:off x="228600" y="1981200"/>
            <a:ext cx="8763000" cy="4114800"/>
          </a:xfrm>
        </p:spPr>
        <p:txBody>
          <a:bodyPr/>
          <a:lstStyle/>
          <a:p>
            <a:pPr algn="ctr" eaLnBrk="1" hangingPunct="1">
              <a:buFontTx/>
              <a:buNone/>
              <a:defRPr/>
            </a:pPr>
            <a:r>
              <a:rPr lang="pl-PL" altLang="pl-PL" sz="2400" b="1" dirty="0" smtClean="0">
                <a:solidFill>
                  <a:schemeClr val="accent6">
                    <a:lumMod val="75000"/>
                  </a:schemeClr>
                </a:solidFill>
                <a:latin typeface="Verdana" panose="020B0604030504040204" pitchFamily="34" charset="0"/>
              </a:rPr>
              <a:t>Egzamin rozpoczyna się po zakończeniu czynności wstępnych</a:t>
            </a:r>
          </a:p>
          <a:p>
            <a:pPr algn="ctr" eaLnBrk="1" hangingPunct="1">
              <a:buFontTx/>
              <a:buNone/>
              <a:defRPr/>
            </a:pPr>
            <a:endParaRPr lang="pl-PL" altLang="pl-PL" sz="2400" b="1" dirty="0" smtClean="0">
              <a:solidFill>
                <a:schemeClr val="accent6">
                  <a:lumMod val="75000"/>
                </a:schemeClr>
              </a:solidFill>
              <a:latin typeface="Verdana" panose="020B0604030504040204" pitchFamily="34" charset="0"/>
            </a:endParaRPr>
          </a:p>
          <a:p>
            <a:pPr algn="ctr" eaLnBrk="1" hangingPunct="1">
              <a:buFontTx/>
              <a:buNone/>
              <a:defRPr/>
            </a:pPr>
            <a:r>
              <a:rPr lang="pl-PL" altLang="pl-PL" sz="2400" b="1" dirty="0" smtClean="0">
                <a:solidFill>
                  <a:schemeClr val="accent6">
                    <a:lumMod val="75000"/>
                  </a:schemeClr>
                </a:solidFill>
                <a:latin typeface="Verdana" panose="020B0604030504040204" pitchFamily="34" charset="0"/>
              </a:rPr>
              <a:t> </a:t>
            </a:r>
            <a:br>
              <a:rPr lang="pl-PL" altLang="pl-PL" sz="2400" b="1" dirty="0" smtClean="0">
                <a:solidFill>
                  <a:schemeClr val="accent6">
                    <a:lumMod val="75000"/>
                  </a:schemeClr>
                </a:solidFill>
                <a:latin typeface="Verdana" panose="020B0604030504040204" pitchFamily="34" charset="0"/>
              </a:rPr>
            </a:br>
            <a:r>
              <a:rPr lang="pl-PL" altLang="pl-PL" sz="2400" b="1" dirty="0" smtClean="0">
                <a:solidFill>
                  <a:schemeClr val="accent6">
                    <a:lumMod val="75000"/>
                  </a:schemeClr>
                </a:solidFill>
                <a:latin typeface="Verdana" panose="020B0604030504040204" pitchFamily="34" charset="0"/>
              </a:rPr>
              <a:t>Godzinę rozpoczęcia</a:t>
            </a:r>
            <a:br>
              <a:rPr lang="pl-PL" altLang="pl-PL" sz="2400" b="1" dirty="0" smtClean="0">
                <a:solidFill>
                  <a:schemeClr val="accent6">
                    <a:lumMod val="75000"/>
                  </a:schemeClr>
                </a:solidFill>
                <a:latin typeface="Verdana" panose="020B0604030504040204" pitchFamily="34" charset="0"/>
              </a:rPr>
            </a:br>
            <a:r>
              <a:rPr lang="pl-PL" altLang="pl-PL" sz="2400" b="1" dirty="0" smtClean="0">
                <a:solidFill>
                  <a:schemeClr val="accent6">
                    <a:lumMod val="75000"/>
                  </a:schemeClr>
                </a:solidFill>
                <a:latin typeface="Verdana" panose="020B0604030504040204" pitchFamily="34" charset="0"/>
              </a:rPr>
              <a:t> i zakończenia zapisujemy na tablicy</a:t>
            </a:r>
          </a:p>
          <a:p>
            <a:pPr algn="ctr" eaLnBrk="1" hangingPunct="1">
              <a:buFontTx/>
              <a:buNone/>
              <a:defRPr/>
            </a:pPr>
            <a:endParaRPr lang="pl-PL" altLang="pl-PL" sz="2400" dirty="0" smtClean="0">
              <a:latin typeface="Verdana" panose="020B0604030504040204" pitchFamily="34" charset="0"/>
            </a:endParaRPr>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52400" y="304800"/>
            <a:ext cx="7772400" cy="533400"/>
          </a:xfrm>
        </p:spPr>
        <p:txBody>
          <a:bodyPr/>
          <a:lstStyle/>
          <a:p>
            <a:pPr eaLnBrk="1" hangingPunct="1">
              <a:defRPr/>
            </a:pPr>
            <a:r>
              <a:rPr lang="pl-PL" altLang="pl-PL" sz="2400" b="1" dirty="0" smtClean="0">
                <a:solidFill>
                  <a:schemeClr val="accent1">
                    <a:lumMod val="50000"/>
                  </a:schemeClr>
                </a:solidFill>
                <a:latin typeface="Verdana" panose="020B0604030504040204" pitchFamily="34" charset="0"/>
              </a:rPr>
              <a:t>Uwagi do pracy ZN</a:t>
            </a:r>
          </a:p>
        </p:txBody>
      </p:sp>
      <p:sp>
        <p:nvSpPr>
          <p:cNvPr id="69635" name="Rectangle 3"/>
          <p:cNvSpPr>
            <a:spLocks noGrp="1" noChangeArrowheads="1"/>
          </p:cNvSpPr>
          <p:nvPr>
            <p:ph type="body" idx="1"/>
          </p:nvPr>
        </p:nvSpPr>
        <p:spPr>
          <a:xfrm>
            <a:off x="0" y="838200"/>
            <a:ext cx="9144000" cy="5327650"/>
          </a:xfrm>
        </p:spPr>
        <p:txBody>
          <a:bodyPr/>
          <a:lstStyle/>
          <a:p>
            <a:pPr lvl="1" eaLnBrk="1" hangingPunct="1">
              <a:buFont typeface="SPSS Marker Set" pitchFamily="2" charset="2"/>
              <a:buChar char="í"/>
              <a:defRPr/>
            </a:pPr>
            <a:r>
              <a:rPr lang="pl-PL" altLang="pl-PL" sz="2000" dirty="0" smtClean="0">
                <a:solidFill>
                  <a:schemeClr val="accent6">
                    <a:lumMod val="75000"/>
                  </a:schemeClr>
                </a:solidFill>
                <a:latin typeface="Verdana" panose="020B0604030504040204" pitchFamily="34" charset="0"/>
                <a:sym typeface="SPSS Marker Set" pitchFamily="2" charset="2"/>
              </a:rPr>
              <a:t>Rozmieszczenie członków ZN zależy od rodzaju sali egzaminacyjnej i liczby zdających.</a:t>
            </a:r>
          </a:p>
          <a:p>
            <a:pPr lvl="1" eaLnBrk="1" hangingPunct="1">
              <a:buFont typeface="SPSS Marker Set" pitchFamily="2" charset="2"/>
              <a:buChar char="í"/>
              <a:defRPr/>
            </a:pPr>
            <a:endParaRPr lang="pl-PL" altLang="pl-PL" sz="2000" dirty="0" smtClean="0">
              <a:solidFill>
                <a:schemeClr val="accent6">
                  <a:lumMod val="75000"/>
                </a:schemeClr>
              </a:solidFill>
              <a:latin typeface="Verdana" panose="020B0604030504040204" pitchFamily="34" charset="0"/>
              <a:sym typeface="SPSS Marker Set" pitchFamily="2" charset="2"/>
            </a:endParaRPr>
          </a:p>
          <a:p>
            <a:pPr lvl="1" eaLnBrk="1" hangingPunct="1">
              <a:buFont typeface="SPSS Marker Set" pitchFamily="2" charset="2"/>
              <a:buChar char="í"/>
              <a:defRPr/>
            </a:pPr>
            <a:r>
              <a:rPr lang="pl-PL" altLang="pl-PL" sz="2000" dirty="0" smtClean="0">
                <a:solidFill>
                  <a:schemeClr val="accent6">
                    <a:lumMod val="75000"/>
                  </a:schemeClr>
                </a:solidFill>
                <a:latin typeface="Verdana" panose="020B0604030504040204" pitchFamily="34" charset="0"/>
                <a:sym typeface="SPSS Marker Set" pitchFamily="2" charset="2"/>
              </a:rPr>
              <a:t>Nauczyciele nie mogą udzielać żadnych wyjaśnień, podchodzą do zdających wtedy, gdy mają wątpliwości dotyczące samodzielności ich pracy lub gdy zdający sygnalizują przez podniesienie ręki  jakąś potrzebę. </a:t>
            </a:r>
            <a:r>
              <a:rPr lang="pl-PL" altLang="pl-PL" sz="2000" dirty="0" smtClean="0">
                <a:solidFill>
                  <a:srgbClr val="FF0000"/>
                </a:solidFill>
                <a:latin typeface="Verdana" panose="020B0604030504040204" pitchFamily="34" charset="0"/>
                <a:sym typeface="SPSS Marker Set" pitchFamily="2" charset="2"/>
              </a:rPr>
              <a:t>W 2020 roku chodzenie po sali należy ograniczyć do niezbędnego minimum, pamiętając </a:t>
            </a:r>
            <a:br>
              <a:rPr lang="pl-PL" altLang="pl-PL" sz="2000" dirty="0" smtClean="0">
                <a:solidFill>
                  <a:srgbClr val="FF0000"/>
                </a:solidFill>
                <a:latin typeface="Verdana" panose="020B0604030504040204" pitchFamily="34" charset="0"/>
                <a:sym typeface="SPSS Marker Set" pitchFamily="2" charset="2"/>
              </a:rPr>
            </a:br>
            <a:r>
              <a:rPr lang="pl-PL" altLang="pl-PL" sz="2000" dirty="0" smtClean="0">
                <a:solidFill>
                  <a:srgbClr val="FF0000"/>
                </a:solidFill>
                <a:latin typeface="Verdana" panose="020B0604030504040204" pitchFamily="34" charset="0"/>
                <a:sym typeface="SPSS Marker Set" pitchFamily="2" charset="2"/>
              </a:rPr>
              <a:t>o zakrywaniu ust i nosa.</a:t>
            </a:r>
          </a:p>
          <a:p>
            <a:pPr marL="457200" lvl="1" indent="0" eaLnBrk="1" hangingPunct="1">
              <a:buFontTx/>
              <a:buNone/>
              <a:defRPr/>
            </a:pPr>
            <a:endParaRPr lang="pl-PL" altLang="pl-PL" sz="2000" dirty="0" smtClean="0">
              <a:solidFill>
                <a:schemeClr val="accent6">
                  <a:lumMod val="75000"/>
                </a:schemeClr>
              </a:solidFill>
              <a:latin typeface="Verdana" panose="020B0604030504040204" pitchFamily="34" charset="0"/>
              <a:sym typeface="SPSS Marker Set" pitchFamily="2" charset="2"/>
            </a:endParaRPr>
          </a:p>
          <a:p>
            <a:pPr lvl="1" eaLnBrk="1" hangingPunct="1">
              <a:buFont typeface="SPSS Marker Set" pitchFamily="2" charset="2"/>
              <a:buChar char="í"/>
              <a:defRPr/>
            </a:pPr>
            <a:r>
              <a:rPr lang="pl-PL" altLang="pl-PL" sz="2000" dirty="0" smtClean="0">
                <a:solidFill>
                  <a:schemeClr val="accent6">
                    <a:lumMod val="75000"/>
                  </a:schemeClr>
                </a:solidFill>
                <a:latin typeface="Verdana" panose="020B0604030504040204" pitchFamily="34" charset="0"/>
                <a:sym typeface="SPSS Marker Set" pitchFamily="2" charset="2"/>
              </a:rPr>
              <a:t>Należy sprawdzić poprawność kodowania u wszystkich zdających.</a:t>
            </a:r>
          </a:p>
          <a:p>
            <a:pPr lvl="1" eaLnBrk="1" hangingPunct="1">
              <a:buFont typeface="SPSS Marker Set" pitchFamily="2" charset="2"/>
              <a:buChar char="í"/>
              <a:defRPr/>
            </a:pPr>
            <a:endParaRPr lang="pl-PL" altLang="pl-PL" sz="2000" dirty="0">
              <a:latin typeface="Verdana" panose="020B0604030504040204" pitchFamily="34" charset="0"/>
              <a:sym typeface="SPSS Marker Set" pitchFamily="2" charset="2"/>
            </a:endParaRPr>
          </a:p>
          <a:p>
            <a:pPr lvl="1" eaLnBrk="1" hangingPunct="1">
              <a:buFont typeface="SPSS Marker Set" pitchFamily="2" charset="2"/>
              <a:buChar char="í"/>
              <a:defRPr/>
            </a:pPr>
            <a:r>
              <a:rPr lang="pl-PL" altLang="pl-PL" sz="2000" b="1" dirty="0" smtClean="0">
                <a:solidFill>
                  <a:schemeClr val="accent6">
                    <a:lumMod val="75000"/>
                  </a:schemeClr>
                </a:solidFill>
                <a:latin typeface="Verdana" panose="020B0604030504040204" pitchFamily="34" charset="0"/>
                <a:sym typeface="SPSS Marker Set" pitchFamily="2" charset="2"/>
              </a:rPr>
              <a:t>Nauczyciele nie otwierają arkuszy egzaminacyjnych    niewykorzystanych przez zdających</a:t>
            </a:r>
            <a:r>
              <a:rPr lang="pl-PL" altLang="pl-PL" sz="2000" dirty="0" smtClean="0">
                <a:solidFill>
                  <a:schemeClr val="accent6">
                    <a:lumMod val="75000"/>
                  </a:schemeClr>
                </a:solidFill>
                <a:latin typeface="Verdana" panose="020B0604030504040204" pitchFamily="34" charset="0"/>
                <a:sym typeface="SPSS Marker Set" pitchFamily="2" charset="2"/>
              </a:rPr>
              <a:t>, należy je oddać </a:t>
            </a:r>
            <a:br>
              <a:rPr lang="pl-PL" altLang="pl-PL" sz="2000" dirty="0" smtClean="0">
                <a:solidFill>
                  <a:schemeClr val="accent6">
                    <a:lumMod val="75000"/>
                  </a:schemeClr>
                </a:solidFill>
                <a:latin typeface="Verdana" panose="020B0604030504040204" pitchFamily="34" charset="0"/>
                <a:sym typeface="SPSS Marker Set" pitchFamily="2" charset="2"/>
              </a:rPr>
            </a:br>
            <a:r>
              <a:rPr lang="pl-PL" altLang="pl-PL" sz="2000" dirty="0" smtClean="0">
                <a:solidFill>
                  <a:schemeClr val="accent6">
                    <a:lumMod val="75000"/>
                  </a:schemeClr>
                </a:solidFill>
                <a:latin typeface="Verdana" panose="020B0604030504040204" pitchFamily="34" charset="0"/>
                <a:sym typeface="SPSS Marker Set" pitchFamily="2" charset="2"/>
              </a:rPr>
              <a:t>po zakończonym egzaminie do OKE w stanie nienaruszonym</a:t>
            </a:r>
          </a:p>
          <a:p>
            <a:pPr lvl="1" eaLnBrk="1" hangingPunct="1">
              <a:buFont typeface="SPSS Marker Set" pitchFamily="2" charset="2"/>
              <a:buChar char="í"/>
              <a:defRPr/>
            </a:pPr>
            <a:endParaRPr lang="pl-PL" altLang="pl-PL" sz="2000" dirty="0" smtClean="0">
              <a:latin typeface="Verdana" panose="020B0604030504040204" pitchFamily="34" charset="0"/>
              <a:sym typeface="SPSS Marker Set" pitchFamily="2" charset="2"/>
            </a:endParaRPr>
          </a:p>
          <a:p>
            <a:pPr lvl="1" eaLnBrk="1" hangingPunct="1">
              <a:buFont typeface="SPSS Marker Set" pitchFamily="2" charset="2"/>
              <a:buChar char="í"/>
              <a:defRPr/>
            </a:pPr>
            <a:endParaRPr lang="pl-PL" altLang="pl-PL" sz="2000" dirty="0" smtClean="0">
              <a:solidFill>
                <a:srgbClr val="FF0000"/>
              </a:solidFill>
              <a:latin typeface="Verdana" panose="020B0604030504040204" pitchFamily="34" charset="0"/>
            </a:endParaRPr>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ytuł 1"/>
          <p:cNvSpPr>
            <a:spLocks noGrp="1"/>
          </p:cNvSpPr>
          <p:nvPr>
            <p:ph type="title"/>
          </p:nvPr>
        </p:nvSpPr>
        <p:spPr>
          <a:xfrm>
            <a:off x="685800" y="58738"/>
            <a:ext cx="7772400" cy="1714500"/>
          </a:xfrm>
        </p:spPr>
        <p:txBody>
          <a:bodyPr/>
          <a:lstStyle/>
          <a:p>
            <a:r>
              <a:rPr lang="pl-PL" altLang="pl-PL" sz="2400" b="1" smtClean="0">
                <a:solidFill>
                  <a:srgbClr val="00664D"/>
                </a:solidFill>
                <a:latin typeface="Verdana" pitchFamily="34" charset="0"/>
                <a:ea typeface="Verdana" pitchFamily="34" charset="0"/>
                <a:cs typeface="Verdana" pitchFamily="34" charset="0"/>
              </a:rPr>
              <a:t>Zezwolenie zdającemu </a:t>
            </a:r>
            <a:br>
              <a:rPr lang="pl-PL" altLang="pl-PL" sz="2400" b="1" smtClean="0">
                <a:solidFill>
                  <a:srgbClr val="00664D"/>
                </a:solidFill>
                <a:latin typeface="Verdana" pitchFamily="34" charset="0"/>
                <a:ea typeface="Verdana" pitchFamily="34" charset="0"/>
                <a:cs typeface="Verdana" pitchFamily="34" charset="0"/>
              </a:rPr>
            </a:br>
            <a:r>
              <a:rPr lang="pl-PL" altLang="pl-PL" sz="2400" b="1" smtClean="0">
                <a:solidFill>
                  <a:srgbClr val="00664D"/>
                </a:solidFill>
                <a:latin typeface="Verdana" pitchFamily="34" charset="0"/>
                <a:ea typeface="Verdana" pitchFamily="34" charset="0"/>
                <a:cs typeface="Verdana" pitchFamily="34" charset="0"/>
              </a:rPr>
              <a:t>na opuszczenie sali egzaminacyjnej</a:t>
            </a:r>
            <a:br>
              <a:rPr lang="pl-PL" altLang="pl-PL" sz="2400" b="1" smtClean="0">
                <a:solidFill>
                  <a:srgbClr val="00664D"/>
                </a:solidFill>
                <a:latin typeface="Verdana" pitchFamily="34" charset="0"/>
                <a:ea typeface="Verdana" pitchFamily="34" charset="0"/>
                <a:cs typeface="Verdana" pitchFamily="34" charset="0"/>
              </a:rPr>
            </a:br>
            <a:r>
              <a:rPr lang="pl-PL" altLang="pl-PL" sz="2400" b="1" smtClean="0">
                <a:solidFill>
                  <a:srgbClr val="00664D"/>
                </a:solidFill>
                <a:latin typeface="Verdana" pitchFamily="34" charset="0"/>
                <a:ea typeface="Verdana" pitchFamily="34" charset="0"/>
                <a:cs typeface="Verdana" pitchFamily="34" charset="0"/>
              </a:rPr>
              <a:t/>
            </a:r>
            <a:br>
              <a:rPr lang="pl-PL" altLang="pl-PL" sz="2400" b="1" smtClean="0">
                <a:solidFill>
                  <a:srgbClr val="00664D"/>
                </a:solidFill>
                <a:latin typeface="Verdana" pitchFamily="34" charset="0"/>
                <a:ea typeface="Verdana" pitchFamily="34" charset="0"/>
                <a:cs typeface="Verdana" pitchFamily="34" charset="0"/>
              </a:rPr>
            </a:br>
            <a:r>
              <a:rPr lang="pl-PL" altLang="pl-PL" sz="2400" b="1" smtClean="0">
                <a:solidFill>
                  <a:srgbClr val="00664D"/>
                </a:solidFill>
                <a:latin typeface="Verdana" pitchFamily="34" charset="0"/>
                <a:ea typeface="Verdana" pitchFamily="34" charset="0"/>
                <a:cs typeface="Verdana" pitchFamily="34" charset="0"/>
              </a:rPr>
              <a:t>str. 66, pkt 9</a:t>
            </a:r>
          </a:p>
        </p:txBody>
      </p:sp>
      <p:pic>
        <p:nvPicPr>
          <p:cNvPr id="114691" name="Obraz 4"/>
          <p:cNvPicPr>
            <a:picLocks noChangeAspect="1"/>
          </p:cNvPicPr>
          <p:nvPr/>
        </p:nvPicPr>
        <p:blipFill>
          <a:blip r:embed="rId3"/>
          <a:srcRect/>
          <a:stretch>
            <a:fillRect/>
          </a:stretch>
        </p:blipFill>
        <p:spPr bwMode="auto">
          <a:xfrm>
            <a:off x="179388" y="1989138"/>
            <a:ext cx="8856662" cy="1800225"/>
          </a:xfrm>
          <a:prstGeom prst="rect">
            <a:avLst/>
          </a:prstGeom>
          <a:noFill/>
          <a:ln w="9525">
            <a:noFill/>
            <a:miter lim="800000"/>
            <a:headEnd/>
            <a:tailEnd/>
          </a:ln>
        </p:spPr>
      </p:pic>
      <p:sp>
        <p:nvSpPr>
          <p:cNvPr id="114692" name="pole tekstowe 2"/>
          <p:cNvSpPr txBox="1">
            <a:spLocks noChangeArrowheads="1"/>
          </p:cNvSpPr>
          <p:nvPr/>
        </p:nvSpPr>
        <p:spPr bwMode="auto">
          <a:xfrm>
            <a:off x="179388" y="4257675"/>
            <a:ext cx="8640762" cy="1323975"/>
          </a:xfrm>
          <a:prstGeom prst="rect">
            <a:avLst/>
          </a:prstGeom>
          <a:noFill/>
          <a:ln w="9525">
            <a:noFill/>
            <a:miter lim="800000"/>
            <a:headEnd/>
            <a:tailEnd/>
          </a:ln>
        </p:spPr>
        <p:txBody>
          <a:bodyPr>
            <a:spAutoFit/>
          </a:bodyPr>
          <a:lstStyle/>
          <a:p>
            <a:pPr algn="ctr"/>
            <a:r>
              <a:rPr lang="pl-PL" altLang="pl-PL" sz="2000">
                <a:solidFill>
                  <a:srgbClr val="191966"/>
                </a:solidFill>
                <a:latin typeface="Verdana" pitchFamily="34" charset="0"/>
                <a:ea typeface="Verdana" pitchFamily="34" charset="0"/>
                <a:cs typeface="Verdana" pitchFamily="34" charset="0"/>
              </a:rPr>
              <a:t>Każdy zdający może oddać pracę przed czasem </a:t>
            </a:r>
            <a:br>
              <a:rPr lang="pl-PL" altLang="pl-PL" sz="2000">
                <a:solidFill>
                  <a:srgbClr val="191966"/>
                </a:solidFill>
                <a:latin typeface="Verdana" pitchFamily="34" charset="0"/>
                <a:ea typeface="Verdana" pitchFamily="34" charset="0"/>
                <a:cs typeface="Verdana" pitchFamily="34" charset="0"/>
              </a:rPr>
            </a:br>
            <a:r>
              <a:rPr lang="pl-PL" altLang="pl-PL" sz="2000">
                <a:solidFill>
                  <a:srgbClr val="191966"/>
                </a:solidFill>
                <a:latin typeface="Verdana" pitchFamily="34" charset="0"/>
                <a:ea typeface="Verdana" pitchFamily="34" charset="0"/>
                <a:cs typeface="Verdana" pitchFamily="34" charset="0"/>
              </a:rPr>
              <a:t>i opuścić salę egzaminacyjną (nie wcześniej niż godzinę </a:t>
            </a:r>
            <a:br>
              <a:rPr lang="pl-PL" altLang="pl-PL" sz="2000">
                <a:solidFill>
                  <a:srgbClr val="191966"/>
                </a:solidFill>
                <a:latin typeface="Verdana" pitchFamily="34" charset="0"/>
                <a:ea typeface="Verdana" pitchFamily="34" charset="0"/>
                <a:cs typeface="Verdana" pitchFamily="34" charset="0"/>
              </a:rPr>
            </a:br>
            <a:r>
              <a:rPr lang="pl-PL" altLang="pl-PL" sz="2000">
                <a:solidFill>
                  <a:srgbClr val="191966"/>
                </a:solidFill>
                <a:latin typeface="Verdana" pitchFamily="34" charset="0"/>
                <a:ea typeface="Verdana" pitchFamily="34" charset="0"/>
                <a:cs typeface="Verdana" pitchFamily="34" charset="0"/>
              </a:rPr>
              <a:t>po rozpoczęciu i nie później niż 15 minut przed zakończeniem egzaminu</a:t>
            </a:r>
          </a:p>
        </p:txBody>
      </p:sp>
    </p:spTree>
  </p:cSld>
  <p:clrMapOvr>
    <a:masterClrMapping/>
  </p:clrMapOvr>
  <p:transition>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95263" y="234950"/>
            <a:ext cx="7874000" cy="762000"/>
          </a:xfrm>
        </p:spPr>
        <p:txBody>
          <a:bodyPr/>
          <a:lstStyle/>
          <a:p>
            <a:pPr eaLnBrk="1" hangingPunct="1">
              <a:defRPr/>
            </a:pPr>
            <a:r>
              <a:rPr lang="pl-PL" altLang="pl-PL" sz="2400" b="1" dirty="0" smtClean="0">
                <a:solidFill>
                  <a:schemeClr val="accent1">
                    <a:lumMod val="50000"/>
                  </a:schemeClr>
                </a:solidFill>
                <a:latin typeface="Verdana" panose="020B0604030504040204" pitchFamily="34" charset="0"/>
              </a:rPr>
              <a:t>Przerwanie i unieważnienie egzaminu</a:t>
            </a:r>
            <a:r>
              <a:rPr lang="pl-PL" altLang="pl-PL" sz="2400" b="1" dirty="0" smtClean="0">
                <a:solidFill>
                  <a:srgbClr val="003399"/>
                </a:solidFill>
                <a:latin typeface="Verdana" panose="020B0604030504040204" pitchFamily="34" charset="0"/>
              </a:rPr>
              <a:t/>
            </a:r>
            <a:br>
              <a:rPr lang="pl-PL" altLang="pl-PL" sz="2400" b="1" dirty="0" smtClean="0">
                <a:solidFill>
                  <a:srgbClr val="003399"/>
                </a:solidFill>
                <a:latin typeface="Verdana" panose="020B0604030504040204" pitchFamily="34" charset="0"/>
              </a:rPr>
            </a:br>
            <a:r>
              <a:rPr lang="pl-PL" altLang="pl-PL" sz="1600" b="1" dirty="0" smtClean="0">
                <a:latin typeface="Verdana" panose="020B0604030504040204" pitchFamily="34" charset="0"/>
              </a:rPr>
              <a:t>Ustawa o systemie oświaty – art. </a:t>
            </a:r>
            <a:r>
              <a:rPr lang="pl-PL" altLang="pl-PL" sz="1600" b="1" dirty="0" err="1" smtClean="0">
                <a:latin typeface="Verdana" panose="020B0604030504040204" pitchFamily="34" charset="0"/>
              </a:rPr>
              <a:t>zzv</a:t>
            </a:r>
            <a:r>
              <a:rPr lang="pl-PL" altLang="pl-PL" sz="1600" b="1" dirty="0" smtClean="0">
                <a:latin typeface="Verdana" panose="020B0604030504040204" pitchFamily="34" charset="0"/>
              </a:rPr>
              <a:t>  oraz </a:t>
            </a:r>
            <a:r>
              <a:rPr lang="pl-PL" altLang="pl-PL" sz="1600" b="1" i="1" dirty="0" smtClean="0">
                <a:latin typeface="Verdana" panose="020B0604030504040204" pitchFamily="34" charset="0"/>
              </a:rPr>
              <a:t>Informacja</a:t>
            </a:r>
            <a:r>
              <a:rPr lang="pl-PL" altLang="pl-PL" sz="1600" b="1" dirty="0" smtClean="0">
                <a:latin typeface="Verdana" panose="020B0604030504040204" pitchFamily="34" charset="0"/>
              </a:rPr>
              <a:t> …</a:t>
            </a:r>
            <a:endParaRPr lang="pl-PL" altLang="pl-PL" sz="1600" b="1" dirty="0" smtClean="0">
              <a:solidFill>
                <a:schemeClr val="bg2"/>
              </a:solidFill>
              <a:latin typeface="Verdana" panose="020B0604030504040204" pitchFamily="34" charset="0"/>
            </a:endParaRPr>
          </a:p>
        </p:txBody>
      </p:sp>
      <p:sp>
        <p:nvSpPr>
          <p:cNvPr id="116739" name="Rectangle 4"/>
          <p:cNvSpPr>
            <a:spLocks noChangeArrowheads="1"/>
          </p:cNvSpPr>
          <p:nvPr/>
        </p:nvSpPr>
        <p:spPr bwMode="auto">
          <a:xfrm>
            <a:off x="195263" y="1844675"/>
            <a:ext cx="8948737" cy="4862513"/>
          </a:xfrm>
          <a:prstGeom prst="rect">
            <a:avLst/>
          </a:prstGeom>
          <a:noFill/>
          <a:ln w="9525">
            <a:noFill/>
            <a:miter lim="800000"/>
            <a:headEnd/>
            <a:tailEnd/>
          </a:ln>
          <a:effectLst/>
        </p:spPr>
        <p:txBody>
          <a:bodyPr>
            <a:spAutoFit/>
          </a:bodyPr>
          <a:lstStyle/>
          <a:p>
            <a:pPr marL="457200" indent="-457200" eaLnBrk="1" hangingPunct="1">
              <a:spcBef>
                <a:spcPct val="50000"/>
              </a:spcBef>
              <a:buFont typeface="SPSS Marker Set" pitchFamily="2" charset="2"/>
              <a:buNone/>
              <a:tabLst>
                <a:tab pos="2387600" algn="l"/>
              </a:tabLst>
            </a:pPr>
            <a:r>
              <a:rPr lang="pl-PL" altLang="pl-PL" sz="2000" u="sng">
                <a:solidFill>
                  <a:schemeClr val="accent2"/>
                </a:solidFill>
                <a:latin typeface="Verdana" pitchFamily="34" charset="0"/>
                <a:sym typeface="SPSS Marker Set" pitchFamily="2" charset="2"/>
              </a:rPr>
              <a:t>Powody:</a:t>
            </a:r>
          </a:p>
          <a:p>
            <a:pPr marL="457200" indent="-457200" eaLnBrk="1" hangingPunct="1">
              <a:spcBef>
                <a:spcPct val="50000"/>
              </a:spcBef>
              <a:buFont typeface="SPSS Marker Set" pitchFamily="2" charset="2"/>
              <a:buAutoNum type="arabicPeriod"/>
              <a:tabLst>
                <a:tab pos="2387600" algn="l"/>
              </a:tabLst>
            </a:pPr>
            <a:r>
              <a:rPr lang="pl-PL" altLang="pl-PL" sz="2000" b="0" u="sng">
                <a:latin typeface="Verdana" pitchFamily="34" charset="0"/>
                <a:sym typeface="SPSS Marker Set" pitchFamily="2" charset="2"/>
              </a:rPr>
              <a:t>Wniesienie</a:t>
            </a:r>
            <a:r>
              <a:rPr lang="pl-PL" altLang="pl-PL" sz="2000" b="0">
                <a:latin typeface="Verdana" pitchFamily="34" charset="0"/>
                <a:sym typeface="SPSS Marker Set" pitchFamily="2" charset="2"/>
              </a:rPr>
              <a:t> do sali egzaminacyjnej niedozwolonych pomocy </a:t>
            </a:r>
            <a:br>
              <a:rPr lang="pl-PL" altLang="pl-PL" sz="2000" b="0">
                <a:latin typeface="Verdana" pitchFamily="34" charset="0"/>
                <a:sym typeface="SPSS Marker Set" pitchFamily="2" charset="2"/>
              </a:rPr>
            </a:br>
            <a:r>
              <a:rPr lang="pl-PL" altLang="pl-PL" sz="2000" b="0">
                <a:latin typeface="Verdana" pitchFamily="34" charset="0"/>
                <a:sym typeface="SPSS Marker Set" pitchFamily="2" charset="2"/>
              </a:rPr>
              <a:t>i urządzeń telekomunikacyjnych.</a:t>
            </a:r>
          </a:p>
          <a:p>
            <a:pPr marL="457200" indent="-457200" eaLnBrk="1" hangingPunct="1">
              <a:spcBef>
                <a:spcPct val="50000"/>
              </a:spcBef>
              <a:buFont typeface="SPSS Marker Set" pitchFamily="2" charset="2"/>
              <a:buAutoNum type="arabicPeriod"/>
              <a:tabLst>
                <a:tab pos="2387600" algn="l"/>
              </a:tabLst>
            </a:pPr>
            <a:r>
              <a:rPr lang="pl-PL" altLang="pl-PL" sz="2000" b="0">
                <a:latin typeface="Verdana" pitchFamily="34" charset="0"/>
                <a:sym typeface="SPSS Marker Set" pitchFamily="2" charset="2"/>
              </a:rPr>
              <a:t>Niesamodzielna praca.</a:t>
            </a:r>
          </a:p>
          <a:p>
            <a:pPr marL="457200" indent="-457200" eaLnBrk="1" hangingPunct="1">
              <a:spcBef>
                <a:spcPct val="50000"/>
              </a:spcBef>
              <a:buFont typeface="SPSS Marker Set" pitchFamily="2" charset="2"/>
              <a:buAutoNum type="arabicPeriod"/>
              <a:tabLst>
                <a:tab pos="2387600" algn="l"/>
              </a:tabLst>
            </a:pPr>
            <a:r>
              <a:rPr lang="pl-PL" altLang="pl-PL" sz="2000" b="0">
                <a:latin typeface="Verdana" pitchFamily="34" charset="0"/>
                <a:sym typeface="SPSS Marker Set" pitchFamily="2" charset="2"/>
              </a:rPr>
              <a:t>Zakłócanie przebiegu egzaminu, </a:t>
            </a:r>
            <a:r>
              <a:rPr lang="pl-PL" altLang="pl-PL" sz="2000" b="0">
                <a:solidFill>
                  <a:srgbClr val="FF0000"/>
                </a:solidFill>
                <a:latin typeface="Verdana" pitchFamily="34" charset="0"/>
                <a:sym typeface="SPSS Marker Set" pitchFamily="2" charset="2"/>
              </a:rPr>
              <a:t>w tym </a:t>
            </a:r>
            <a:br>
              <a:rPr lang="pl-PL" altLang="pl-PL" sz="2000" b="0">
                <a:solidFill>
                  <a:srgbClr val="FF0000"/>
                </a:solidFill>
                <a:latin typeface="Verdana" pitchFamily="34" charset="0"/>
                <a:sym typeface="SPSS Marker Set" pitchFamily="2" charset="2"/>
              </a:rPr>
            </a:br>
            <a:r>
              <a:rPr lang="pl-PL" altLang="pl-PL" sz="2000" b="0">
                <a:solidFill>
                  <a:srgbClr val="FF0000"/>
                </a:solidFill>
                <a:latin typeface="Verdana" pitchFamily="34" charset="0"/>
                <a:sym typeface="SPSS Marker Set" pitchFamily="2" charset="2"/>
              </a:rPr>
              <a:t>niestosowanie się do zasad bezpieczeństwa</a:t>
            </a:r>
          </a:p>
          <a:p>
            <a:pPr marL="457200" indent="-457200" eaLnBrk="1" hangingPunct="1">
              <a:spcBef>
                <a:spcPct val="50000"/>
              </a:spcBef>
              <a:buFont typeface="SPSS Marker Set" pitchFamily="2" charset="2"/>
              <a:buNone/>
              <a:tabLst>
                <a:tab pos="2387600" algn="l"/>
              </a:tabLst>
            </a:pPr>
            <a:r>
              <a:rPr lang="pl-PL" altLang="pl-PL" sz="2000" u="sng">
                <a:solidFill>
                  <a:schemeClr val="accent2"/>
                </a:solidFill>
                <a:latin typeface="Verdana" pitchFamily="34" charset="0"/>
                <a:sym typeface="SPSS Marker Set" pitchFamily="2" charset="2"/>
              </a:rPr>
              <a:t>Procedura unieważniania:</a:t>
            </a:r>
          </a:p>
          <a:p>
            <a:pPr marL="457200" indent="-457200" eaLnBrk="1" hangingPunct="1">
              <a:spcBef>
                <a:spcPct val="50000"/>
              </a:spcBef>
              <a:buFont typeface="SPSS Marker Set" pitchFamily="2" charset="2"/>
              <a:buChar char="í"/>
              <a:tabLst>
                <a:tab pos="2387600" algn="l"/>
              </a:tabLst>
            </a:pPr>
            <a:r>
              <a:rPr lang="pl-PL" altLang="pl-PL" sz="2000" b="0">
                <a:latin typeface="Verdana" pitchFamily="34" charset="0"/>
                <a:sym typeface="SPSS Marker Set" pitchFamily="2" charset="2"/>
              </a:rPr>
              <a:t>Przewodniczący ZN powiadamia przewodniczącego ZE </a:t>
            </a:r>
            <a:br>
              <a:rPr lang="pl-PL" altLang="pl-PL" sz="2000" b="0">
                <a:latin typeface="Verdana" pitchFamily="34" charset="0"/>
                <a:sym typeface="SPSS Marker Set" pitchFamily="2" charset="2"/>
              </a:rPr>
            </a:br>
            <a:r>
              <a:rPr lang="pl-PL" altLang="pl-PL" sz="2000" b="0">
                <a:latin typeface="Verdana" pitchFamily="34" charset="0"/>
                <a:sym typeface="SPSS Marker Set" pitchFamily="2" charset="2"/>
              </a:rPr>
              <a:t>o złamaniu procedur egzaminacyjnych przez zdającego.</a:t>
            </a:r>
          </a:p>
          <a:p>
            <a:pPr marL="457200" indent="-457200" eaLnBrk="1" hangingPunct="1">
              <a:spcBef>
                <a:spcPct val="50000"/>
              </a:spcBef>
              <a:buFont typeface="SPSS Marker Set" pitchFamily="2" charset="2"/>
              <a:buChar char="í"/>
              <a:tabLst>
                <a:tab pos="2387600" algn="l"/>
              </a:tabLst>
            </a:pPr>
            <a:r>
              <a:rPr lang="pl-PL" altLang="pl-PL" sz="2000" b="0">
                <a:latin typeface="Verdana" pitchFamily="34" charset="0"/>
                <a:sym typeface="SPSS Marker Set" pitchFamily="2" charset="2"/>
              </a:rPr>
              <a:t>Przewodniczący ZE, po zapoznaniu się z okolicznościami, podejmuje decyzję o przerwaniu i unieważnieniu egzaminu.</a:t>
            </a:r>
          </a:p>
          <a:p>
            <a:pPr marL="457200" indent="-457200" eaLnBrk="1" hangingPunct="1">
              <a:spcBef>
                <a:spcPct val="50000"/>
              </a:spcBef>
              <a:buFont typeface="SPSS Marker Set" pitchFamily="2" charset="2"/>
              <a:buChar char="í"/>
              <a:tabLst>
                <a:tab pos="2387600" algn="l"/>
              </a:tabLst>
            </a:pPr>
            <a:r>
              <a:rPr lang="pl-PL" altLang="pl-PL" sz="2000" b="0">
                <a:solidFill>
                  <a:srgbClr val="FF0000"/>
                </a:solidFill>
                <a:latin typeface="Verdana" pitchFamily="34" charset="0"/>
                <a:sym typeface="SPSS Marker Set" pitchFamily="2" charset="2"/>
              </a:rPr>
              <a:t>Pracy tego zdającego nie pakuje się do bezpiecznej koperty.</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rostokąt 1"/>
          <p:cNvSpPr>
            <a:spLocks noChangeArrowheads="1"/>
          </p:cNvSpPr>
          <p:nvPr/>
        </p:nvSpPr>
        <p:spPr bwMode="auto">
          <a:xfrm>
            <a:off x="468313" y="765175"/>
            <a:ext cx="8064500" cy="5324475"/>
          </a:xfrm>
          <a:prstGeom prst="rect">
            <a:avLst/>
          </a:prstGeom>
          <a:noFill/>
          <a:ln w="9525">
            <a:noFill/>
            <a:miter lim="800000"/>
            <a:headEnd/>
            <a:tailEnd/>
          </a:ln>
        </p:spPr>
        <p:txBody>
          <a:bodyPr>
            <a:spAutoFit/>
          </a:bodyPr>
          <a:lstStyle/>
          <a:p>
            <a:pPr algn="just"/>
            <a:r>
              <a:rPr lang="pl-PL" altLang="pl-PL" sz="2000">
                <a:solidFill>
                  <a:srgbClr val="16165D"/>
                </a:solidFill>
                <a:latin typeface="Verdana" pitchFamily="34" charset="0"/>
                <a:ea typeface="Verdana" pitchFamily="34" charset="0"/>
                <a:cs typeface="Verdana" pitchFamily="34" charset="0"/>
              </a:rPr>
              <a:t>W 2020 r. przewodniczący zespołu egzaminacyjnego może dokonać zmian w składzie zespołu egzaminacyjnego i zespołów nadzorujących przebieg egzaminów w poszczególnych salach egzaminacyjnych powołanych przed dniem 20maja 2020 r.</a:t>
            </a:r>
          </a:p>
          <a:p>
            <a:pPr algn="just"/>
            <a:endParaRPr lang="pl-PL" altLang="pl-PL" sz="2000">
              <a:solidFill>
                <a:srgbClr val="16165D"/>
              </a:solidFill>
              <a:latin typeface="Verdana" pitchFamily="34" charset="0"/>
              <a:ea typeface="Verdana" pitchFamily="34" charset="0"/>
              <a:cs typeface="Verdana" pitchFamily="34" charset="0"/>
            </a:endParaRPr>
          </a:p>
          <a:p>
            <a:pPr algn="just"/>
            <a:r>
              <a:rPr lang="pl-PL" altLang="pl-PL" sz="2000">
                <a:solidFill>
                  <a:srgbClr val="16165D"/>
                </a:solidFill>
                <a:latin typeface="Verdana" pitchFamily="34" charset="0"/>
                <a:ea typeface="Verdana" pitchFamily="34" charset="0"/>
                <a:cs typeface="Verdana" pitchFamily="34" charset="0"/>
              </a:rPr>
              <a:t>Nie później niż na 3 dni przed terminem danego egzaminu, potwierdza powołanie członków </a:t>
            </a:r>
            <a:br>
              <a:rPr lang="pl-PL" altLang="pl-PL" sz="2000">
                <a:solidFill>
                  <a:srgbClr val="16165D"/>
                </a:solidFill>
                <a:latin typeface="Verdana" pitchFamily="34" charset="0"/>
                <a:ea typeface="Verdana" pitchFamily="34" charset="0"/>
                <a:cs typeface="Verdana" pitchFamily="34" charset="0"/>
              </a:rPr>
            </a:br>
            <a:r>
              <a:rPr lang="pl-PL" altLang="pl-PL" sz="2000">
                <a:solidFill>
                  <a:srgbClr val="16165D"/>
                </a:solidFill>
                <a:latin typeface="Verdana" pitchFamily="34" charset="0"/>
                <a:ea typeface="Verdana" pitchFamily="34" charset="0"/>
                <a:cs typeface="Verdana" pitchFamily="34" charset="0"/>
              </a:rPr>
              <a:t>i przewodniczących zespołów nadzorujących przebieg danego egzaminu w salach egzaminacyjnych.</a:t>
            </a:r>
          </a:p>
          <a:p>
            <a:pPr algn="just"/>
            <a:endParaRPr lang="pl-PL" altLang="pl-PL" sz="2000">
              <a:solidFill>
                <a:srgbClr val="16165D"/>
              </a:solidFill>
              <a:latin typeface="Verdana" pitchFamily="34" charset="0"/>
              <a:ea typeface="Verdana" pitchFamily="34" charset="0"/>
              <a:cs typeface="Verdana" pitchFamily="34" charset="0"/>
            </a:endParaRPr>
          </a:p>
          <a:p>
            <a:pPr algn="just"/>
            <a:r>
              <a:rPr lang="pl-PL" altLang="pl-PL" sz="2000">
                <a:solidFill>
                  <a:srgbClr val="16165D"/>
                </a:solidFill>
                <a:latin typeface="Verdana" pitchFamily="34" charset="0"/>
                <a:ea typeface="Verdana" pitchFamily="34" charset="0"/>
                <a:cs typeface="Verdana" pitchFamily="34" charset="0"/>
              </a:rPr>
              <a:t>Przewodniczący zespołu egzaminacyjnego zapewnia kilku rezerwowych członków zespołów nadzorujących, którzy będą mogli, nawet w dniu egzaminu, zastąpić osoby, które z uzasadnionych powodów, w tym ze względu na chorobę, nie będą mogły przyjść do pracy w dniu egzaminu.</a:t>
            </a:r>
          </a:p>
        </p:txBody>
      </p:sp>
    </p:spTree>
  </p:cSld>
  <p:clrMapOvr>
    <a:masterClrMapping/>
  </p:clrMapOvr>
  <p:transition>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Prostokąt 1"/>
          <p:cNvSpPr>
            <a:spLocks noChangeArrowheads="1"/>
          </p:cNvSpPr>
          <p:nvPr/>
        </p:nvSpPr>
        <p:spPr bwMode="auto">
          <a:xfrm>
            <a:off x="0" y="333375"/>
            <a:ext cx="8964613" cy="461963"/>
          </a:xfrm>
          <a:prstGeom prst="rect">
            <a:avLst/>
          </a:prstGeom>
          <a:noFill/>
          <a:ln w="9525">
            <a:noFill/>
            <a:miter lim="800000"/>
            <a:headEnd/>
            <a:tailEnd/>
          </a:ln>
        </p:spPr>
        <p:txBody>
          <a:bodyPr>
            <a:spAutoFit/>
          </a:bodyPr>
          <a:lstStyle/>
          <a:p>
            <a:pPr algn="ctr"/>
            <a:r>
              <a:rPr lang="pl-PL" altLang="pl-PL" sz="2400">
                <a:solidFill>
                  <a:srgbClr val="00664D"/>
                </a:solidFill>
                <a:latin typeface="Verdana" pitchFamily="34" charset="0"/>
                <a:ea typeface="Verdana" pitchFamily="34" charset="0"/>
                <a:cs typeface="Verdana" pitchFamily="34" charset="0"/>
              </a:rPr>
              <a:t>Przerwanie i unieważnienie egzaminu</a:t>
            </a:r>
          </a:p>
        </p:txBody>
      </p:sp>
      <p:sp>
        <p:nvSpPr>
          <p:cNvPr id="118787" name="Prostokąt 2"/>
          <p:cNvSpPr>
            <a:spLocks noChangeArrowheads="1"/>
          </p:cNvSpPr>
          <p:nvPr/>
        </p:nvSpPr>
        <p:spPr bwMode="auto">
          <a:xfrm>
            <a:off x="0" y="1341438"/>
            <a:ext cx="9144000" cy="4724400"/>
          </a:xfrm>
          <a:prstGeom prst="rect">
            <a:avLst/>
          </a:prstGeom>
          <a:noFill/>
          <a:ln w="9525">
            <a:noFill/>
            <a:miter lim="800000"/>
            <a:headEnd/>
            <a:tailEnd/>
          </a:ln>
        </p:spPr>
        <p:txBody>
          <a:bodyPr>
            <a:spAutoFit/>
          </a:bodyPr>
          <a:lstStyle/>
          <a:p>
            <a:pPr>
              <a:lnSpc>
                <a:spcPct val="150000"/>
              </a:lnSpc>
            </a:pPr>
            <a:r>
              <a:rPr lang="pl-PL" altLang="pl-PL" b="0">
                <a:solidFill>
                  <a:srgbClr val="16165D"/>
                </a:solidFill>
              </a:rPr>
              <a:t> </a:t>
            </a:r>
            <a:r>
              <a:rPr lang="pl-PL" altLang="pl-PL" sz="2200">
                <a:solidFill>
                  <a:srgbClr val="16165D"/>
                </a:solidFill>
                <a:latin typeface="Verdana" pitchFamily="34" charset="0"/>
                <a:ea typeface="Verdana" pitchFamily="34" charset="0"/>
                <a:cs typeface="Verdana" pitchFamily="34" charset="0"/>
              </a:rPr>
              <a:t>Zdający, którym unieważniono pracę, mogą przystąpić do matury z tego przedmiotu dopiero w maju następnego roku.</a:t>
            </a:r>
          </a:p>
          <a:p>
            <a:endParaRPr lang="pl-PL" altLang="pl-PL" sz="2200">
              <a:solidFill>
                <a:srgbClr val="16165D"/>
              </a:solidFill>
              <a:latin typeface="Verdana" pitchFamily="34" charset="0"/>
              <a:ea typeface="Verdana" pitchFamily="34" charset="0"/>
              <a:cs typeface="Verdana" pitchFamily="34" charset="0"/>
            </a:endParaRPr>
          </a:p>
          <a:p>
            <a:pPr>
              <a:lnSpc>
                <a:spcPct val="150000"/>
              </a:lnSpc>
            </a:pPr>
            <a:r>
              <a:rPr lang="pl-PL" altLang="pl-PL" sz="2200">
                <a:solidFill>
                  <a:srgbClr val="C00000"/>
                </a:solidFill>
                <a:latin typeface="Verdana" pitchFamily="34" charset="0"/>
                <a:ea typeface="Verdana" pitchFamily="34" charset="0"/>
                <a:cs typeface="Verdana" pitchFamily="34" charset="0"/>
              </a:rPr>
              <a:t>Przypominamy: </a:t>
            </a:r>
          </a:p>
          <a:p>
            <a:pPr>
              <a:lnSpc>
                <a:spcPct val="150000"/>
              </a:lnSpc>
            </a:pPr>
            <a:r>
              <a:rPr lang="pl-PL" altLang="pl-PL" sz="2200">
                <a:solidFill>
                  <a:srgbClr val="C00000"/>
                </a:solidFill>
                <a:latin typeface="Verdana" pitchFamily="34" charset="0"/>
                <a:ea typeface="Verdana" pitchFamily="34" charset="0"/>
                <a:cs typeface="Verdana" pitchFamily="34" charset="0"/>
              </a:rPr>
              <a:t>Unieważnić pracę może tylko przewodniczący ZE (dyrektor) lub jego zastępca, unieważniony arkusz razem z protokołem przerwania i unieważnienia należy zapakować do papierowej koperty.</a:t>
            </a:r>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15900" y="115888"/>
            <a:ext cx="8785225" cy="831850"/>
          </a:xfrm>
          <a:prstGeom prst="rect">
            <a:avLst/>
          </a:prstGeom>
          <a:noFill/>
        </p:spPr>
        <p:txBody>
          <a:bodyPr>
            <a:spAutoFit/>
          </a:bodyPr>
          <a:lstStyle/>
          <a:p>
            <a:pPr algn="ctr">
              <a:defRPr/>
            </a:pPr>
            <a:r>
              <a:rPr lang="pl-PL" sz="2400" dirty="0">
                <a:solidFill>
                  <a:schemeClr val="accent1">
                    <a:lumMod val="50000"/>
                  </a:schemeClr>
                </a:solidFill>
                <a:latin typeface="Arial" panose="020B0604020202020204" pitchFamily="34" charset="0"/>
              </a:rPr>
              <a:t>Przerwanie egzaminu z przyczyn losowych</a:t>
            </a:r>
          </a:p>
          <a:p>
            <a:pPr algn="ctr">
              <a:defRPr/>
            </a:pPr>
            <a:r>
              <a:rPr lang="pl-PL" sz="2400" dirty="0">
                <a:solidFill>
                  <a:schemeClr val="accent1">
                    <a:lumMod val="50000"/>
                  </a:schemeClr>
                </a:solidFill>
                <a:latin typeface="Arial" panose="020B0604020202020204" pitchFamily="34" charset="0"/>
              </a:rPr>
              <a:t>str. 82</a:t>
            </a:r>
          </a:p>
        </p:txBody>
      </p:sp>
      <p:pic>
        <p:nvPicPr>
          <p:cNvPr id="120835" name="Obraz 1"/>
          <p:cNvPicPr>
            <a:picLocks noChangeAspect="1"/>
          </p:cNvPicPr>
          <p:nvPr/>
        </p:nvPicPr>
        <p:blipFill>
          <a:blip r:embed="rId3"/>
          <a:srcRect/>
          <a:stretch>
            <a:fillRect/>
          </a:stretch>
        </p:blipFill>
        <p:spPr bwMode="auto">
          <a:xfrm>
            <a:off x="215900" y="1412875"/>
            <a:ext cx="8785225" cy="37052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ChangeArrowheads="1"/>
          </p:cNvSpPr>
          <p:nvPr/>
        </p:nvSpPr>
        <p:spPr bwMode="auto">
          <a:xfrm>
            <a:off x="0" y="188913"/>
            <a:ext cx="9144000"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defRPr/>
            </a:pPr>
            <a:r>
              <a:rPr lang="pl-PL" altLang="pl-PL" sz="2400" dirty="0" smtClean="0">
                <a:solidFill>
                  <a:schemeClr val="accent1">
                    <a:lumMod val="50000"/>
                  </a:schemeClr>
                </a:solidFill>
                <a:latin typeface="Verdana" panose="020B0604030504040204" pitchFamily="34" charset="0"/>
              </a:rPr>
              <a:t>Listy zdających</a:t>
            </a:r>
          </a:p>
        </p:txBody>
      </p:sp>
      <p:sp>
        <p:nvSpPr>
          <p:cNvPr id="122883" name="Text Box 4"/>
          <p:cNvSpPr txBox="1">
            <a:spLocks noChangeArrowheads="1"/>
          </p:cNvSpPr>
          <p:nvPr/>
        </p:nvSpPr>
        <p:spPr bwMode="auto">
          <a:xfrm>
            <a:off x="179388" y="650875"/>
            <a:ext cx="8964612" cy="5848350"/>
          </a:xfrm>
          <a:prstGeom prst="rect">
            <a:avLst/>
          </a:prstGeom>
          <a:noFill/>
          <a:ln w="9525">
            <a:noFill/>
            <a:miter lim="800000"/>
            <a:headEnd/>
            <a:tailEnd/>
          </a:ln>
          <a:effectLst/>
        </p:spPr>
        <p:txBody>
          <a:bodyPr>
            <a:spAutoFit/>
          </a:bodyPr>
          <a:lstStyle/>
          <a:p>
            <a:pPr eaLnBrk="1" hangingPunct="1">
              <a:spcBef>
                <a:spcPct val="50000"/>
              </a:spcBef>
            </a:pPr>
            <a:r>
              <a:rPr lang="pl-PL" altLang="pl-PL" sz="1800">
                <a:solidFill>
                  <a:srgbClr val="16165D"/>
                </a:solidFill>
                <a:latin typeface="Verdana" pitchFamily="34" charset="0"/>
                <a:ea typeface="Verdana" pitchFamily="34" charset="0"/>
                <a:cs typeface="Verdana" pitchFamily="34" charset="0"/>
              </a:rPr>
              <a:t>PZN powinien zapoznać się z listami uczniów przed egzaminem </a:t>
            </a:r>
          </a:p>
          <a:p>
            <a:pPr eaLnBrk="1" hangingPunct="1">
              <a:spcBef>
                <a:spcPct val="50000"/>
              </a:spcBef>
            </a:pPr>
            <a:endParaRPr lang="pl-PL" altLang="pl-PL" sz="2000">
              <a:solidFill>
                <a:srgbClr val="16165D"/>
              </a:solidFill>
              <a:latin typeface="Verdana" pitchFamily="34" charset="0"/>
              <a:ea typeface="Verdana" pitchFamily="34" charset="0"/>
              <a:cs typeface="Verdana" pitchFamily="34" charset="0"/>
            </a:endParaRPr>
          </a:p>
          <a:p>
            <a:pPr eaLnBrk="1" hangingPunct="1">
              <a:spcBef>
                <a:spcPct val="50000"/>
              </a:spcBef>
              <a:buFontTx/>
              <a:buAutoNum type="arabicPeriod"/>
            </a:pPr>
            <a:r>
              <a:rPr lang="pl-PL" altLang="pl-PL" sz="1800" b="0">
                <a:solidFill>
                  <a:srgbClr val="16165D"/>
                </a:solidFill>
                <a:latin typeface="Verdana" pitchFamily="34" charset="0"/>
                <a:ea typeface="Verdana" pitchFamily="34" charset="0"/>
                <a:cs typeface="Verdana" pitchFamily="34" charset="0"/>
              </a:rPr>
              <a:t>Zdającym</a:t>
            </a:r>
            <a:r>
              <a:rPr lang="pl-PL" altLang="pl-PL" sz="1800">
                <a:solidFill>
                  <a:srgbClr val="16165D"/>
                </a:solidFill>
                <a:latin typeface="Verdana" pitchFamily="34" charset="0"/>
                <a:ea typeface="Verdana" pitchFamily="34" charset="0"/>
                <a:cs typeface="Verdana" pitchFamily="34" charset="0"/>
              </a:rPr>
              <a:t> zgodnie z listami z OKE</a:t>
            </a:r>
            <a:r>
              <a:rPr lang="pl-PL" altLang="pl-PL" sz="1800" b="0">
                <a:solidFill>
                  <a:srgbClr val="16165D"/>
                </a:solidFill>
                <a:latin typeface="Verdana" pitchFamily="34" charset="0"/>
                <a:ea typeface="Verdana" pitchFamily="34" charset="0"/>
                <a:cs typeface="Verdana" pitchFamily="34" charset="0"/>
              </a:rPr>
              <a:t> trzeba zaznaczyć na arkuszu zdającego  znak </a:t>
            </a:r>
            <a:r>
              <a:rPr lang="pl-PL" altLang="pl-PL" sz="1800">
                <a:solidFill>
                  <a:srgbClr val="16165D"/>
                </a:solidFill>
                <a:latin typeface="Verdana" pitchFamily="34" charset="0"/>
                <a:ea typeface="Verdana" pitchFamily="34" charset="0"/>
                <a:cs typeface="Verdana" pitchFamily="34" charset="0"/>
              </a:rPr>
              <a:t>dostosowane kryteria/dyskalkulia  </a:t>
            </a:r>
          </a:p>
          <a:p>
            <a:pPr eaLnBrk="1" hangingPunct="1">
              <a:spcBef>
                <a:spcPct val="50000"/>
              </a:spcBef>
            </a:pPr>
            <a:endParaRPr lang="pl-PL" altLang="pl-PL" sz="1800">
              <a:solidFill>
                <a:srgbClr val="16165D"/>
              </a:solidFill>
              <a:latin typeface="Verdana" pitchFamily="34" charset="0"/>
              <a:ea typeface="Verdana" pitchFamily="34" charset="0"/>
              <a:cs typeface="Verdana" pitchFamily="34" charset="0"/>
            </a:endParaRPr>
          </a:p>
          <a:p>
            <a:pPr eaLnBrk="1" hangingPunct="1">
              <a:spcBef>
                <a:spcPct val="50000"/>
              </a:spcBef>
            </a:pPr>
            <a:r>
              <a:rPr lang="pl-PL" altLang="pl-PL" sz="1800">
                <a:solidFill>
                  <a:srgbClr val="FF0000"/>
                </a:solidFill>
                <a:latin typeface="Verdana" pitchFamily="34" charset="0"/>
                <a:ea typeface="Verdana" pitchFamily="34" charset="0"/>
                <a:cs typeface="Verdana" pitchFamily="34" charset="0"/>
              </a:rPr>
              <a:t>2. Znak „dostosowane kryteria” zaznaczamy zdającym:</a:t>
            </a:r>
          </a:p>
          <a:p>
            <a:pPr eaLnBrk="1" hangingPunct="1">
              <a:spcBef>
                <a:spcPct val="50000"/>
              </a:spcBef>
              <a:buFontTx/>
              <a:buChar char="•"/>
            </a:pPr>
            <a:r>
              <a:rPr lang="pl-PL" altLang="pl-PL" sz="1800">
                <a:solidFill>
                  <a:srgbClr val="FF0000"/>
                </a:solidFill>
                <a:latin typeface="Verdana" pitchFamily="34" charset="0"/>
                <a:ea typeface="Verdana" pitchFamily="34" charset="0"/>
                <a:cs typeface="Verdana" pitchFamily="34" charset="0"/>
              </a:rPr>
              <a:t> z dysleksją</a:t>
            </a:r>
          </a:p>
          <a:p>
            <a:pPr eaLnBrk="1" hangingPunct="1">
              <a:spcBef>
                <a:spcPct val="50000"/>
              </a:spcBef>
              <a:buFontTx/>
              <a:buChar char="•"/>
            </a:pPr>
            <a:r>
              <a:rPr lang="pl-PL" altLang="pl-PL" sz="1800">
                <a:solidFill>
                  <a:srgbClr val="FF0000"/>
                </a:solidFill>
                <a:latin typeface="Verdana" pitchFamily="34" charset="0"/>
                <a:ea typeface="Verdana" pitchFamily="34" charset="0"/>
                <a:cs typeface="Verdana" pitchFamily="34" charset="0"/>
              </a:rPr>
              <a:t> z afazją i zaburzeniami komunikacji językowej </a:t>
            </a:r>
          </a:p>
          <a:p>
            <a:pPr eaLnBrk="1" hangingPunct="1">
              <a:spcBef>
                <a:spcPct val="50000"/>
              </a:spcBef>
              <a:buFontTx/>
              <a:buChar char="•"/>
            </a:pPr>
            <a:r>
              <a:rPr lang="pl-PL" altLang="pl-PL" sz="1800">
                <a:solidFill>
                  <a:srgbClr val="FF0000"/>
                </a:solidFill>
                <a:latin typeface="Verdana" pitchFamily="34" charset="0"/>
                <a:ea typeface="Verdana" pitchFamily="34" charset="0"/>
                <a:cs typeface="Verdana" pitchFamily="34" charset="0"/>
              </a:rPr>
              <a:t> z trudności adaptacyjnymi </a:t>
            </a:r>
            <a:r>
              <a:rPr lang="pl-PL" altLang="pl-PL" sz="1600">
                <a:solidFill>
                  <a:srgbClr val="7F7F7F"/>
                </a:solidFill>
                <a:latin typeface="Verdana" pitchFamily="34" charset="0"/>
                <a:ea typeface="Verdana" pitchFamily="34" charset="0"/>
                <a:cs typeface="Verdana" pitchFamily="34" charset="0"/>
              </a:rPr>
              <a:t>związanymi z kształceniem za granicą  - tylko na egz. z języka polskiego (na podstawie ustaleń rady pedagogicznej </a:t>
            </a:r>
            <a:br>
              <a:rPr lang="pl-PL" altLang="pl-PL" sz="1600">
                <a:solidFill>
                  <a:srgbClr val="7F7F7F"/>
                </a:solidFill>
                <a:latin typeface="Verdana" pitchFamily="34" charset="0"/>
                <a:ea typeface="Verdana" pitchFamily="34" charset="0"/>
                <a:cs typeface="Verdana" pitchFamily="34" charset="0"/>
              </a:rPr>
            </a:br>
            <a:r>
              <a:rPr lang="pl-PL" altLang="pl-PL" sz="1600">
                <a:solidFill>
                  <a:srgbClr val="7F7F7F"/>
                </a:solidFill>
                <a:latin typeface="Verdana" pitchFamily="34" charset="0"/>
                <a:ea typeface="Verdana" pitchFamily="34" charset="0"/>
                <a:cs typeface="Verdana" pitchFamily="34" charset="0"/>
              </a:rPr>
              <a:t>i porozumienia z OKE)</a:t>
            </a:r>
          </a:p>
          <a:p>
            <a:pPr eaLnBrk="1" hangingPunct="1">
              <a:spcBef>
                <a:spcPct val="50000"/>
              </a:spcBef>
              <a:buFontTx/>
              <a:buChar char="•"/>
            </a:pPr>
            <a:endParaRPr lang="pl-PL" altLang="pl-PL" sz="1600">
              <a:solidFill>
                <a:srgbClr val="7F7F7F"/>
              </a:solidFill>
              <a:latin typeface="Verdana" pitchFamily="34" charset="0"/>
              <a:ea typeface="Verdana" pitchFamily="34" charset="0"/>
              <a:cs typeface="Verdana" pitchFamily="34" charset="0"/>
            </a:endParaRPr>
          </a:p>
          <a:p>
            <a:pPr eaLnBrk="1" hangingPunct="1">
              <a:spcBef>
                <a:spcPct val="50000"/>
              </a:spcBef>
            </a:pPr>
            <a:r>
              <a:rPr lang="pl-PL" altLang="pl-PL" sz="1800">
                <a:solidFill>
                  <a:srgbClr val="16165D"/>
                </a:solidFill>
                <a:latin typeface="Verdana" pitchFamily="34" charset="0"/>
                <a:ea typeface="Verdana" pitchFamily="34" charset="0"/>
                <a:cs typeface="Verdana" pitchFamily="34" charset="0"/>
              </a:rPr>
              <a:t>3. W uwagach na listach należy wpisać odpowiednio afazja/ zaburzenia komunikacji  językowej/wcześniejsze kształcenie </a:t>
            </a:r>
            <a:br>
              <a:rPr lang="pl-PL" altLang="pl-PL" sz="1800">
                <a:solidFill>
                  <a:srgbClr val="16165D"/>
                </a:solidFill>
                <a:latin typeface="Verdana" pitchFamily="34" charset="0"/>
                <a:ea typeface="Verdana" pitchFamily="34" charset="0"/>
                <a:cs typeface="Verdana" pitchFamily="34" charset="0"/>
              </a:rPr>
            </a:br>
            <a:r>
              <a:rPr lang="pl-PL" altLang="pl-PL" sz="1800">
                <a:solidFill>
                  <a:srgbClr val="16165D"/>
                </a:solidFill>
                <a:latin typeface="Verdana" pitchFamily="34" charset="0"/>
                <a:ea typeface="Verdana" pitchFamily="34" charset="0"/>
                <a:cs typeface="Verdana" pitchFamily="34" charset="0"/>
              </a:rPr>
              <a:t>za granicą</a:t>
            </a:r>
            <a:endParaRPr lang="pl-PL" altLang="pl-PL" sz="1800" b="0">
              <a:solidFill>
                <a:srgbClr val="16165D"/>
              </a:solidFill>
              <a:latin typeface="Verdana" pitchFamily="34" charset="0"/>
              <a:ea typeface="Verdana" pitchFamily="34" charset="0"/>
              <a:cs typeface="Verdana" pitchFamily="34" charset="0"/>
            </a:endParaRPr>
          </a:p>
          <a:p>
            <a:pPr eaLnBrk="1" hangingPunct="1">
              <a:spcBef>
                <a:spcPct val="50000"/>
              </a:spcBef>
            </a:pPr>
            <a:endParaRPr lang="pl-PL" altLang="pl-PL" sz="1800">
              <a:solidFill>
                <a:srgbClr val="16165D"/>
              </a:solidFill>
              <a:latin typeface="Verdana" pitchFamily="34" charset="0"/>
              <a:ea typeface="Verdana" pitchFamily="34" charset="0"/>
              <a:cs typeface="Verdana" pitchFamily="34" charset="0"/>
            </a:endParaRPr>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1828800" y="457200"/>
            <a:ext cx="4343400" cy="457200"/>
          </a:xfrm>
          <a:prstGeom prst="rect">
            <a:avLst/>
          </a:prstGeom>
          <a:noFill/>
          <a:ln w="9525">
            <a:noFill/>
            <a:miter lim="800000"/>
            <a:headEnd/>
            <a:tailEnd/>
          </a:ln>
          <a:effectLst/>
        </p:spPr>
        <p:txBody>
          <a:bodyPr>
            <a:spAutoFit/>
          </a:bodyPr>
          <a:lstStyle/>
          <a:p>
            <a:pPr algn="ctr" eaLnBrk="1" hangingPunct="1">
              <a:spcBef>
                <a:spcPct val="20000"/>
              </a:spcBef>
            </a:pPr>
            <a:r>
              <a:rPr lang="pl-PL" altLang="pl-PL" sz="2400">
                <a:solidFill>
                  <a:srgbClr val="008000"/>
                </a:solidFill>
                <a:latin typeface="Verdana" pitchFamily="34" charset="0"/>
              </a:rPr>
              <a:t>Dysleksja</a:t>
            </a:r>
          </a:p>
        </p:txBody>
      </p:sp>
      <p:sp>
        <p:nvSpPr>
          <p:cNvPr id="124931" name="Rectangle 4"/>
          <p:cNvSpPr>
            <a:spLocks noChangeArrowheads="1"/>
          </p:cNvSpPr>
          <p:nvPr/>
        </p:nvSpPr>
        <p:spPr bwMode="auto">
          <a:xfrm>
            <a:off x="-12700" y="914400"/>
            <a:ext cx="9156700" cy="4678363"/>
          </a:xfrm>
          <a:prstGeom prst="rect">
            <a:avLst/>
          </a:prstGeom>
          <a:noFill/>
          <a:ln w="9525">
            <a:noFill/>
            <a:miter lim="800000"/>
            <a:headEnd/>
            <a:tailEnd/>
          </a:ln>
          <a:effectLst/>
        </p:spPr>
        <p:txBody>
          <a:bodyPr>
            <a:spAutoFit/>
          </a:bodyPr>
          <a:lstStyle/>
          <a:p>
            <a:pPr marL="457200" indent="-457200" eaLnBrk="1" hangingPunct="1">
              <a:spcBef>
                <a:spcPct val="50000"/>
              </a:spcBef>
            </a:pPr>
            <a:r>
              <a:rPr lang="pl-PL" altLang="pl-PL" sz="2000">
                <a:solidFill>
                  <a:srgbClr val="FF3300"/>
                </a:solidFill>
              </a:rPr>
              <a:t>	</a:t>
            </a:r>
          </a:p>
          <a:p>
            <a:pPr marL="457200" indent="-457200" algn="ctr" eaLnBrk="1" hangingPunct="1">
              <a:spcBef>
                <a:spcPct val="50000"/>
              </a:spcBef>
            </a:pPr>
            <a:r>
              <a:rPr lang="pl-PL" altLang="pl-PL" sz="2000">
                <a:solidFill>
                  <a:srgbClr val="C00000"/>
                </a:solidFill>
                <a:latin typeface="Verdana" pitchFamily="34" charset="0"/>
                <a:ea typeface="Verdana" pitchFamily="34" charset="0"/>
                <a:cs typeface="Verdana" pitchFamily="34" charset="0"/>
              </a:rPr>
              <a:t>Jeśli ZN zapomni zaznaczyć </a:t>
            </a:r>
            <a:r>
              <a:rPr lang="pl-PL" altLang="pl-PL" sz="2000">
                <a:solidFill>
                  <a:srgbClr val="16165D"/>
                </a:solidFill>
                <a:latin typeface="Verdana" pitchFamily="34" charset="0"/>
                <a:ea typeface="Verdana" pitchFamily="34" charset="0"/>
                <a:cs typeface="Verdana" pitchFamily="34" charset="0"/>
              </a:rPr>
              <a:t>kwadrat oznaczony „dostosowane kryteria oceniania” lub „uprawnienie do nieprzenoszenia odpowiedzi„, lub „dostosowania w związku z dyskalkulią</a:t>
            </a:r>
            <a:r>
              <a:rPr lang="pl-PL" altLang="pl-PL" sz="2000">
                <a:solidFill>
                  <a:srgbClr val="7878DE"/>
                </a:solidFill>
                <a:latin typeface="Verdana" pitchFamily="34" charset="0"/>
                <a:ea typeface="Verdana" pitchFamily="34" charset="0"/>
                <a:cs typeface="Verdana" pitchFamily="34" charset="0"/>
              </a:rPr>
              <a:t>”</a:t>
            </a:r>
            <a:br>
              <a:rPr lang="pl-PL" altLang="pl-PL" sz="2000">
                <a:solidFill>
                  <a:srgbClr val="7878DE"/>
                </a:solidFill>
                <a:latin typeface="Verdana" pitchFamily="34" charset="0"/>
                <a:ea typeface="Verdana" pitchFamily="34" charset="0"/>
                <a:cs typeface="Verdana" pitchFamily="34" charset="0"/>
              </a:rPr>
            </a:br>
            <a:r>
              <a:rPr lang="pl-PL" altLang="pl-PL" sz="2000">
                <a:solidFill>
                  <a:srgbClr val="C00000"/>
                </a:solidFill>
                <a:latin typeface="Verdana" pitchFamily="34" charset="0"/>
                <a:ea typeface="Verdana" pitchFamily="34" charset="0"/>
                <a:cs typeface="Verdana" pitchFamily="34" charset="0"/>
              </a:rPr>
              <a:t> na arkuszu zdającego, należy niezwłocznie powiadomić </a:t>
            </a:r>
            <a:br>
              <a:rPr lang="pl-PL" altLang="pl-PL" sz="2000">
                <a:solidFill>
                  <a:srgbClr val="C00000"/>
                </a:solidFill>
                <a:latin typeface="Verdana" pitchFamily="34" charset="0"/>
                <a:ea typeface="Verdana" pitchFamily="34" charset="0"/>
                <a:cs typeface="Verdana" pitchFamily="34" charset="0"/>
              </a:rPr>
            </a:br>
            <a:r>
              <a:rPr lang="pl-PL" altLang="pl-PL" sz="2000">
                <a:solidFill>
                  <a:srgbClr val="C00000"/>
                </a:solidFill>
                <a:latin typeface="Verdana" pitchFamily="34" charset="0"/>
                <a:ea typeface="Verdana" pitchFamily="34" charset="0"/>
                <a:cs typeface="Verdana" pitchFamily="34" charset="0"/>
              </a:rPr>
              <a:t>o tym dyrektora szkoły</a:t>
            </a:r>
          </a:p>
          <a:p>
            <a:pPr marL="457200" indent="-457200" algn="ctr" eaLnBrk="1" hangingPunct="1">
              <a:spcBef>
                <a:spcPct val="50000"/>
              </a:spcBef>
            </a:pPr>
            <a:endParaRPr lang="pl-PL" altLang="pl-PL" sz="2000">
              <a:solidFill>
                <a:srgbClr val="FF3300"/>
              </a:solidFill>
              <a:latin typeface="Verdana" pitchFamily="34" charset="0"/>
              <a:ea typeface="Verdana" pitchFamily="34" charset="0"/>
              <a:cs typeface="Verdana" pitchFamily="34" charset="0"/>
            </a:endParaRPr>
          </a:p>
          <a:p>
            <a:pPr marL="457200" indent="-457200" eaLnBrk="1" hangingPunct="1">
              <a:spcBef>
                <a:spcPct val="50000"/>
              </a:spcBef>
            </a:pPr>
            <a:r>
              <a:rPr lang="pl-PL" altLang="pl-PL" sz="1800" u="sng">
                <a:solidFill>
                  <a:srgbClr val="C00000"/>
                </a:solidFill>
                <a:latin typeface="Verdana" pitchFamily="34" charset="0"/>
                <a:ea typeface="Verdana" pitchFamily="34" charset="0"/>
                <a:cs typeface="Verdana" pitchFamily="34" charset="0"/>
              </a:rPr>
              <a:t>Uwaga:</a:t>
            </a:r>
          </a:p>
          <a:p>
            <a:pPr marL="457200" indent="-457200" algn="just" eaLnBrk="1" hangingPunct="1">
              <a:spcBef>
                <a:spcPct val="50000"/>
              </a:spcBef>
            </a:pPr>
            <a:r>
              <a:rPr lang="pl-PL" altLang="pl-PL" sz="1800">
                <a:solidFill>
                  <a:srgbClr val="16165D"/>
                </a:solidFill>
                <a:latin typeface="Verdana" pitchFamily="34" charset="0"/>
                <a:ea typeface="Verdana" pitchFamily="34" charset="0"/>
                <a:cs typeface="Verdana" pitchFamily="34" charset="0"/>
              </a:rPr>
              <a:t>Opinia o dysleksji </a:t>
            </a:r>
            <a:r>
              <a:rPr lang="pl-PL" altLang="pl-PL" sz="1800">
                <a:solidFill>
                  <a:srgbClr val="C00000"/>
                </a:solidFill>
                <a:latin typeface="Verdana" pitchFamily="34" charset="0"/>
                <a:ea typeface="Verdana" pitchFamily="34" charset="0"/>
                <a:cs typeface="Verdana" pitchFamily="34" charset="0"/>
              </a:rPr>
              <a:t>NIE UPOWAŻNIA </a:t>
            </a:r>
            <a:r>
              <a:rPr lang="pl-PL" altLang="pl-PL" sz="1800">
                <a:solidFill>
                  <a:srgbClr val="16165D"/>
                </a:solidFill>
                <a:latin typeface="Verdana" pitchFamily="34" charset="0"/>
                <a:ea typeface="Verdana" pitchFamily="34" charset="0"/>
                <a:cs typeface="Verdana" pitchFamily="34" charset="0"/>
              </a:rPr>
              <a:t>do wydłużenia czasu pracy podczas egzaminu maturalnego (mimo takiego zapisu w opinii sformułowanego najprawdopodobniej na potrzeby egzaminu gimnazjalnego).</a:t>
            </a:r>
          </a:p>
          <a:p>
            <a:pPr marL="457200" indent="-457200" eaLnBrk="1" hangingPunct="1">
              <a:spcBef>
                <a:spcPct val="50000"/>
              </a:spcBef>
            </a:pPr>
            <a:endParaRPr lang="pl-PL" altLang="pl-PL" sz="2000">
              <a:solidFill>
                <a:srgbClr val="22228B"/>
              </a:solidFill>
            </a:endParaRPr>
          </a:p>
        </p:txBody>
      </p:sp>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Obraz 1"/>
          <p:cNvPicPr>
            <a:picLocks noChangeAspect="1"/>
          </p:cNvPicPr>
          <p:nvPr/>
        </p:nvPicPr>
        <p:blipFill>
          <a:blip r:embed="rId2"/>
          <a:srcRect/>
          <a:stretch>
            <a:fillRect/>
          </a:stretch>
        </p:blipFill>
        <p:spPr bwMode="auto">
          <a:xfrm>
            <a:off x="395288" y="604838"/>
            <a:ext cx="8353425" cy="3419475"/>
          </a:xfrm>
          <a:prstGeom prst="rect">
            <a:avLst/>
          </a:prstGeom>
          <a:noFill/>
          <a:ln w="9525">
            <a:noFill/>
            <a:miter lim="800000"/>
            <a:headEnd/>
            <a:tailEnd/>
          </a:ln>
        </p:spPr>
      </p:pic>
      <p:sp>
        <p:nvSpPr>
          <p:cNvPr id="126979" name="pole tekstowe 3"/>
          <p:cNvSpPr txBox="1">
            <a:spLocks noChangeArrowheads="1"/>
          </p:cNvSpPr>
          <p:nvPr/>
        </p:nvSpPr>
        <p:spPr bwMode="auto">
          <a:xfrm>
            <a:off x="395288" y="4292600"/>
            <a:ext cx="7848600" cy="831850"/>
          </a:xfrm>
          <a:prstGeom prst="rect">
            <a:avLst/>
          </a:prstGeom>
          <a:noFill/>
          <a:ln w="9525">
            <a:noFill/>
            <a:miter lim="800000"/>
            <a:headEnd/>
            <a:tailEnd/>
          </a:ln>
        </p:spPr>
        <p:txBody>
          <a:bodyPr>
            <a:spAutoFit/>
          </a:bodyPr>
          <a:lstStyle/>
          <a:p>
            <a:pPr algn="ctr"/>
            <a:r>
              <a:rPr lang="pl-PL" altLang="pl-PL" sz="2400">
                <a:solidFill>
                  <a:srgbClr val="FF0000"/>
                </a:solidFill>
                <a:latin typeface="Verdana" pitchFamily="34" charset="0"/>
                <a:ea typeface="Verdana" pitchFamily="34" charset="0"/>
                <a:cs typeface="Verdana" pitchFamily="34" charset="0"/>
              </a:rPr>
              <a:t>Czy na pewno zaznaczyliśmy nieobecność właściwej osobie?</a:t>
            </a:r>
          </a:p>
        </p:txBody>
      </p:sp>
      <p:sp>
        <p:nvSpPr>
          <p:cNvPr id="126980" name="pole tekstowe 4"/>
          <p:cNvSpPr txBox="1">
            <a:spLocks noChangeArrowheads="1"/>
          </p:cNvSpPr>
          <p:nvPr/>
        </p:nvSpPr>
        <p:spPr bwMode="auto">
          <a:xfrm>
            <a:off x="179388" y="112713"/>
            <a:ext cx="8569325" cy="461962"/>
          </a:xfrm>
          <a:prstGeom prst="rect">
            <a:avLst/>
          </a:prstGeom>
          <a:noFill/>
          <a:ln w="9525">
            <a:noFill/>
            <a:miter lim="800000"/>
            <a:headEnd/>
            <a:tailEnd/>
          </a:ln>
        </p:spPr>
        <p:txBody>
          <a:bodyPr>
            <a:spAutoFit/>
          </a:bodyPr>
          <a:lstStyle/>
          <a:p>
            <a:pPr algn="ctr"/>
            <a:r>
              <a:rPr lang="pl-PL" altLang="pl-PL" sz="2400">
                <a:solidFill>
                  <a:srgbClr val="00664D"/>
                </a:solidFill>
                <a:latin typeface="Verdana" pitchFamily="34" charset="0"/>
                <a:ea typeface="Verdana" pitchFamily="34" charset="0"/>
                <a:cs typeface="Verdana" pitchFamily="34" charset="0"/>
              </a:rPr>
              <a:t>Listy zdających</a:t>
            </a:r>
          </a:p>
        </p:txBody>
      </p:sp>
    </p:spTree>
  </p:cSld>
  <p:clrMapOvr>
    <a:masterClrMapping/>
  </p:clrMapOvr>
  <p:transition>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Obraz 1"/>
          <p:cNvPicPr>
            <a:picLocks noChangeAspect="1"/>
          </p:cNvPicPr>
          <p:nvPr/>
        </p:nvPicPr>
        <p:blipFill>
          <a:blip r:embed="rId3"/>
          <a:srcRect/>
          <a:stretch>
            <a:fillRect/>
          </a:stretch>
        </p:blipFill>
        <p:spPr bwMode="auto">
          <a:xfrm>
            <a:off x="400050" y="673100"/>
            <a:ext cx="5911850" cy="5508625"/>
          </a:xfrm>
          <a:prstGeom prst="rect">
            <a:avLst/>
          </a:prstGeom>
          <a:noFill/>
          <a:ln w="9525">
            <a:noFill/>
            <a:miter lim="800000"/>
            <a:headEnd/>
            <a:tailEnd/>
          </a:ln>
        </p:spPr>
      </p:pic>
      <p:sp>
        <p:nvSpPr>
          <p:cNvPr id="5" name="Text Box 7"/>
          <p:cNvSpPr txBox="1">
            <a:spLocks noChangeArrowheads="1"/>
          </p:cNvSpPr>
          <p:nvPr/>
        </p:nvSpPr>
        <p:spPr bwMode="auto">
          <a:xfrm>
            <a:off x="3851275" y="2565400"/>
            <a:ext cx="144463" cy="168275"/>
          </a:xfrm>
          <a:prstGeom prst="rect">
            <a:avLst/>
          </a:prstGeom>
          <a:solidFill>
            <a:schemeClr val="accent4"/>
          </a:solidFill>
          <a:ln>
            <a:noFill/>
          </a:ln>
          <a:effec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defRPr/>
            </a:pPr>
            <a:r>
              <a:rPr lang="pl-PL" altLang="pl-PL" sz="200" dirty="0" smtClean="0">
                <a:latin typeface="Arial" panose="020B0604020202020204" pitchFamily="34" charset="0"/>
              </a:rPr>
              <a:t> </a:t>
            </a:r>
          </a:p>
          <a:p>
            <a:pPr eaLnBrk="1" hangingPunct="1">
              <a:spcBef>
                <a:spcPct val="50000"/>
              </a:spcBef>
              <a:buFontTx/>
              <a:buNone/>
              <a:defRPr/>
            </a:pPr>
            <a:endParaRPr lang="pl-PL" altLang="pl-PL" sz="200" dirty="0" smtClean="0">
              <a:solidFill>
                <a:srgbClr val="CC3300"/>
              </a:solidFill>
              <a:latin typeface="Arial" panose="020B0604020202020204" pitchFamily="34" charset="0"/>
            </a:endParaRPr>
          </a:p>
        </p:txBody>
      </p:sp>
      <p:sp>
        <p:nvSpPr>
          <p:cNvPr id="52231" name="Text Box 7"/>
          <p:cNvSpPr txBox="1">
            <a:spLocks noChangeArrowheads="1"/>
          </p:cNvSpPr>
          <p:nvPr/>
        </p:nvSpPr>
        <p:spPr bwMode="auto">
          <a:xfrm>
            <a:off x="4454525" y="2525713"/>
            <a:ext cx="2070100" cy="247650"/>
          </a:xfrm>
          <a:prstGeom prst="rect">
            <a:avLst/>
          </a:prstGeom>
          <a:noFill/>
          <a:ln w="9525">
            <a:noFill/>
            <a:miter lim="800000"/>
            <a:headEnd/>
            <a:tailEnd/>
          </a:ln>
          <a:effectLst/>
        </p:spPr>
        <p:txBody>
          <a:bodyPr>
            <a:spAutoFit/>
          </a:bodyPr>
          <a:lstStyle/>
          <a:p>
            <a:pPr eaLnBrk="1" hangingPunct="1">
              <a:spcBef>
                <a:spcPct val="50000"/>
              </a:spcBef>
            </a:pPr>
            <a:r>
              <a:rPr lang="pl-PL" altLang="pl-PL" sz="1000"/>
              <a:t>laureat/finalista olimpiady</a:t>
            </a:r>
            <a:endParaRPr lang="pl-PL" altLang="pl-PL" sz="1000">
              <a:solidFill>
                <a:srgbClr val="CC3300"/>
              </a:solidFill>
            </a:endParaRPr>
          </a:p>
        </p:txBody>
      </p:sp>
      <p:sp>
        <p:nvSpPr>
          <p:cNvPr id="128005" name="pole tekstowe 3"/>
          <p:cNvSpPr txBox="1">
            <a:spLocks noChangeArrowheads="1"/>
          </p:cNvSpPr>
          <p:nvPr/>
        </p:nvSpPr>
        <p:spPr bwMode="auto">
          <a:xfrm>
            <a:off x="395288" y="6165850"/>
            <a:ext cx="8747125" cy="708025"/>
          </a:xfrm>
          <a:prstGeom prst="rect">
            <a:avLst/>
          </a:prstGeom>
          <a:noFill/>
          <a:ln w="9525">
            <a:noFill/>
            <a:miter lim="800000"/>
            <a:headEnd/>
            <a:tailEnd/>
          </a:ln>
        </p:spPr>
        <p:txBody>
          <a:bodyPr>
            <a:spAutoFit/>
          </a:bodyPr>
          <a:lstStyle/>
          <a:p>
            <a:pPr marL="457200" indent="-457200">
              <a:buFontTx/>
              <a:buAutoNum type="arabicPeriod"/>
            </a:pPr>
            <a:r>
              <a:rPr lang="pl-PL" altLang="pl-PL" sz="2000">
                <a:solidFill>
                  <a:srgbClr val="FF0000"/>
                </a:solidFill>
                <a:latin typeface="Verdana" pitchFamily="34" charset="0"/>
              </a:rPr>
              <a:t>Informacja na liście uczniów + kopia zaświadczenia</a:t>
            </a:r>
          </a:p>
          <a:p>
            <a:pPr marL="457200" indent="-457200">
              <a:buFontTx/>
              <a:buAutoNum type="arabicPeriod"/>
            </a:pPr>
            <a:r>
              <a:rPr lang="pl-PL" altLang="pl-PL" sz="2000">
                <a:latin typeface="Verdana" pitchFamily="34" charset="0"/>
              </a:rPr>
              <a:t>Informacja w protokole zbiorczym</a:t>
            </a:r>
            <a:endParaRPr lang="pl-PL" altLang="pl-PL" sz="2400">
              <a:latin typeface="Verdana" pitchFamily="34" charset="0"/>
            </a:endParaRPr>
          </a:p>
        </p:txBody>
      </p:sp>
      <p:sp>
        <p:nvSpPr>
          <p:cNvPr id="128006" name="pole tekstowe 1"/>
          <p:cNvSpPr txBox="1">
            <a:spLocks noChangeArrowheads="1"/>
          </p:cNvSpPr>
          <p:nvPr/>
        </p:nvSpPr>
        <p:spPr bwMode="auto">
          <a:xfrm>
            <a:off x="684213" y="115888"/>
            <a:ext cx="7200900" cy="461962"/>
          </a:xfrm>
          <a:prstGeom prst="rect">
            <a:avLst/>
          </a:prstGeom>
          <a:noFill/>
          <a:ln w="9525">
            <a:noFill/>
            <a:miter lim="800000"/>
            <a:headEnd/>
            <a:tailEnd/>
          </a:ln>
        </p:spPr>
        <p:txBody>
          <a:bodyPr>
            <a:spAutoFit/>
          </a:bodyPr>
          <a:lstStyle/>
          <a:p>
            <a:pPr algn="ctr"/>
            <a:r>
              <a:rPr lang="pl-PL" altLang="pl-PL" sz="2400">
                <a:solidFill>
                  <a:srgbClr val="00664D"/>
                </a:solidFill>
                <a:latin typeface="Verdana" pitchFamily="34" charset="0"/>
                <a:ea typeface="Verdana" pitchFamily="34" charset="0"/>
                <a:cs typeface="Verdana" pitchFamily="34" charset="0"/>
              </a:rPr>
              <a:t>Listy zdających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31"/>
                                        </p:tgtEl>
                                        <p:attrNameLst>
                                          <p:attrName>style.visibility</p:attrName>
                                        </p:attrNameLst>
                                      </p:cBhvr>
                                      <p:to>
                                        <p:strVal val="visible"/>
                                      </p:to>
                                    </p:set>
                                    <p:anim calcmode="lin" valueType="num">
                                      <p:cBhvr additive="base">
                                        <p:cTn id="13" dur="500" fill="hold"/>
                                        <p:tgtEl>
                                          <p:spTgt spid="52231"/>
                                        </p:tgtEl>
                                        <p:attrNameLst>
                                          <p:attrName>ppt_x</p:attrName>
                                        </p:attrNameLst>
                                      </p:cBhvr>
                                      <p:tavLst>
                                        <p:tav tm="0">
                                          <p:val>
                                            <p:strVal val="0-#ppt_w/2"/>
                                          </p:val>
                                        </p:tav>
                                        <p:tav tm="100000">
                                          <p:val>
                                            <p:strVal val="#ppt_x"/>
                                          </p:val>
                                        </p:tav>
                                      </p:tavLst>
                                    </p:anim>
                                    <p:anim calcmode="lin" valueType="num">
                                      <p:cBhvr additive="base">
                                        <p:cTn id="14" dur="500" fill="hold"/>
                                        <p:tgtEl>
                                          <p:spTgt spid="522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52231"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Line 6"/>
          <p:cNvSpPr>
            <a:spLocks noChangeShapeType="1"/>
          </p:cNvSpPr>
          <p:nvPr/>
        </p:nvSpPr>
        <p:spPr bwMode="auto">
          <a:xfrm>
            <a:off x="5410200" y="4572000"/>
            <a:ext cx="0" cy="228600"/>
          </a:xfrm>
          <a:prstGeom prst="line">
            <a:avLst/>
          </a:prstGeom>
          <a:noFill/>
          <a:ln w="9525">
            <a:noFill/>
            <a:round/>
            <a:headEnd/>
            <a:tailEnd type="triangle" w="med" len="med"/>
          </a:ln>
          <a:effectLst/>
        </p:spPr>
        <p:txBody>
          <a:bodyPr/>
          <a:lstStyle/>
          <a:p>
            <a:endParaRPr lang="pl-PL"/>
          </a:p>
        </p:txBody>
      </p:sp>
      <p:sp>
        <p:nvSpPr>
          <p:cNvPr id="130051" name="Text Box 4"/>
          <p:cNvSpPr txBox="1">
            <a:spLocks noChangeArrowheads="1"/>
          </p:cNvSpPr>
          <p:nvPr/>
        </p:nvSpPr>
        <p:spPr bwMode="auto">
          <a:xfrm>
            <a:off x="611188" y="44450"/>
            <a:ext cx="7162800" cy="457200"/>
          </a:xfrm>
          <a:prstGeom prst="rect">
            <a:avLst/>
          </a:prstGeom>
          <a:noFill/>
          <a:ln w="9525">
            <a:noFill/>
            <a:miter lim="800000"/>
            <a:headEnd/>
            <a:tailEnd/>
          </a:ln>
          <a:effectLst/>
        </p:spPr>
        <p:txBody>
          <a:bodyPr>
            <a:spAutoFit/>
          </a:bodyPr>
          <a:lstStyle/>
          <a:p>
            <a:pPr algn="ctr" eaLnBrk="1" hangingPunct="1">
              <a:spcBef>
                <a:spcPct val="50000"/>
              </a:spcBef>
            </a:pPr>
            <a:r>
              <a:rPr lang="pl-PL" altLang="pl-PL" sz="2400">
                <a:solidFill>
                  <a:srgbClr val="008000"/>
                </a:solidFill>
                <a:latin typeface="Verdana" pitchFamily="34" charset="0"/>
                <a:cs typeface="Times New Roman" pitchFamily="18" charset="0"/>
              </a:rPr>
              <a:t>Listy zdających</a:t>
            </a:r>
          </a:p>
        </p:txBody>
      </p:sp>
      <p:sp>
        <p:nvSpPr>
          <p:cNvPr id="130052" name="pole tekstowe 1"/>
          <p:cNvSpPr txBox="1">
            <a:spLocks noChangeArrowheads="1"/>
          </p:cNvSpPr>
          <p:nvPr/>
        </p:nvSpPr>
        <p:spPr bwMode="auto">
          <a:xfrm>
            <a:off x="250825" y="1052513"/>
            <a:ext cx="8893175" cy="6002337"/>
          </a:xfrm>
          <a:prstGeom prst="rect">
            <a:avLst/>
          </a:prstGeom>
          <a:noFill/>
          <a:ln w="9525">
            <a:noFill/>
            <a:miter lim="800000"/>
            <a:headEnd/>
            <a:tailEnd/>
          </a:ln>
        </p:spPr>
        <p:txBody>
          <a:bodyPr>
            <a:spAutoFit/>
          </a:bodyPr>
          <a:lstStyle/>
          <a:p>
            <a:r>
              <a:rPr lang="pl-PL" altLang="pl-PL" sz="2400">
                <a:solidFill>
                  <a:srgbClr val="22228B"/>
                </a:solidFill>
                <a:latin typeface="Verdana" pitchFamily="34" charset="0"/>
                <a:ea typeface="Verdana" pitchFamily="34" charset="0"/>
                <a:cs typeface="Verdana" pitchFamily="34" charset="0"/>
              </a:rPr>
              <a:t>- Zdający z dyskalkulią znajdą się na oddzielnych listach na egzaminie z matematyki. Przy numerze sali będzie dopisek </a:t>
            </a:r>
            <a:r>
              <a:rPr lang="pl-PL" altLang="pl-PL" sz="2400" i="1">
                <a:solidFill>
                  <a:srgbClr val="00664D"/>
                </a:solidFill>
                <a:latin typeface="Verdana" pitchFamily="34" charset="0"/>
                <a:ea typeface="Verdana" pitchFamily="34" charset="0"/>
                <a:cs typeface="Verdana" pitchFamily="34" charset="0"/>
              </a:rPr>
              <a:t>dys. </a:t>
            </a:r>
          </a:p>
          <a:p>
            <a:r>
              <a:rPr lang="pl-PL" altLang="pl-PL" sz="2400">
                <a:solidFill>
                  <a:srgbClr val="00664D"/>
                </a:solidFill>
                <a:latin typeface="Verdana" pitchFamily="34" charset="0"/>
                <a:ea typeface="Verdana" pitchFamily="34" charset="0"/>
                <a:cs typeface="Verdana" pitchFamily="34" charset="0"/>
              </a:rPr>
              <a:t>Ich prace należy spakować do oddzielnej koperty </a:t>
            </a:r>
            <a:br>
              <a:rPr lang="pl-PL" altLang="pl-PL" sz="2400">
                <a:solidFill>
                  <a:srgbClr val="00664D"/>
                </a:solidFill>
                <a:latin typeface="Verdana" pitchFamily="34" charset="0"/>
                <a:ea typeface="Verdana" pitchFamily="34" charset="0"/>
                <a:cs typeface="Verdana" pitchFamily="34" charset="0"/>
              </a:rPr>
            </a:br>
            <a:r>
              <a:rPr lang="pl-PL" altLang="pl-PL" sz="2400">
                <a:solidFill>
                  <a:srgbClr val="00664D"/>
                </a:solidFill>
                <a:latin typeface="Verdana" pitchFamily="34" charset="0"/>
                <a:ea typeface="Verdana" pitchFamily="34" charset="0"/>
                <a:cs typeface="Verdana" pitchFamily="34" charset="0"/>
              </a:rPr>
              <a:t>i opisać </a:t>
            </a:r>
            <a:r>
              <a:rPr lang="pl-PL" altLang="pl-PL" sz="2400">
                <a:solidFill>
                  <a:srgbClr val="FF0000"/>
                </a:solidFill>
                <a:latin typeface="Verdana" pitchFamily="34" charset="0"/>
                <a:ea typeface="Verdana" pitchFamily="34" charset="0"/>
                <a:cs typeface="Verdana" pitchFamily="34" charset="0"/>
              </a:rPr>
              <a:t>DYSKALKULIA</a:t>
            </a:r>
            <a:r>
              <a:rPr lang="pl-PL" altLang="pl-PL" sz="2400" i="1">
                <a:solidFill>
                  <a:srgbClr val="00664D"/>
                </a:solidFill>
                <a:latin typeface="Verdana" pitchFamily="34" charset="0"/>
                <a:ea typeface="Verdana" pitchFamily="34" charset="0"/>
                <a:cs typeface="Verdana" pitchFamily="34" charset="0"/>
              </a:rPr>
              <a:t>.</a:t>
            </a:r>
          </a:p>
          <a:p>
            <a:endParaRPr lang="pl-PL" altLang="pl-PL" sz="2400" i="1">
              <a:solidFill>
                <a:srgbClr val="00664D"/>
              </a:solidFill>
              <a:latin typeface="Verdana" pitchFamily="34" charset="0"/>
              <a:ea typeface="Verdana" pitchFamily="34" charset="0"/>
              <a:cs typeface="Verdana" pitchFamily="34" charset="0"/>
            </a:endParaRPr>
          </a:p>
          <a:p>
            <a:r>
              <a:rPr lang="pl-PL" altLang="pl-PL" sz="2400" i="1">
                <a:solidFill>
                  <a:srgbClr val="22228B"/>
                </a:solidFill>
                <a:latin typeface="Verdana" pitchFamily="34" charset="0"/>
                <a:ea typeface="Verdana" pitchFamily="34" charset="0"/>
                <a:cs typeface="Verdana" pitchFamily="34" charset="0"/>
              </a:rPr>
              <a:t>- </a:t>
            </a:r>
            <a:r>
              <a:rPr lang="pl-PL" altLang="pl-PL" sz="2400">
                <a:solidFill>
                  <a:srgbClr val="22228B"/>
                </a:solidFill>
                <a:latin typeface="Verdana" pitchFamily="34" charset="0"/>
                <a:ea typeface="Verdana" pitchFamily="34" charset="0"/>
                <a:cs typeface="Verdana" pitchFamily="34" charset="0"/>
              </a:rPr>
              <a:t>Zdający z mózgowym porażeniem dziecięcym znajdą się na oddzielnych listach na wszystkich egzaminach. Przy numerze sali będzie dopisek </a:t>
            </a:r>
            <a:r>
              <a:rPr lang="pl-PL" altLang="pl-PL" sz="2400" i="1">
                <a:solidFill>
                  <a:srgbClr val="00664D"/>
                </a:solidFill>
                <a:latin typeface="Verdana" pitchFamily="34" charset="0"/>
                <a:ea typeface="Verdana" pitchFamily="34" charset="0"/>
                <a:cs typeface="Verdana" pitchFamily="34" charset="0"/>
              </a:rPr>
              <a:t>Q.</a:t>
            </a:r>
          </a:p>
          <a:p>
            <a:r>
              <a:rPr lang="pl-PL" altLang="pl-PL" sz="2400">
                <a:solidFill>
                  <a:srgbClr val="00664D"/>
                </a:solidFill>
                <a:latin typeface="Verdana" pitchFamily="34" charset="0"/>
                <a:ea typeface="Verdana" pitchFamily="34" charset="0"/>
                <a:cs typeface="Verdana" pitchFamily="34" charset="0"/>
              </a:rPr>
              <a:t>Ich prace należy spakować do oddzielnej koperty z naklejką lub dopiskiem </a:t>
            </a:r>
            <a:r>
              <a:rPr lang="pl-PL" altLang="pl-PL" sz="2400">
                <a:solidFill>
                  <a:srgbClr val="FF0000"/>
                </a:solidFill>
                <a:latin typeface="Verdana" pitchFamily="34" charset="0"/>
                <a:ea typeface="Verdana" pitchFamily="34" charset="0"/>
                <a:cs typeface="Verdana" pitchFamily="34" charset="0"/>
              </a:rPr>
              <a:t>Q</a:t>
            </a:r>
            <a:r>
              <a:rPr lang="pl-PL" altLang="pl-PL" sz="2400">
                <a:solidFill>
                  <a:srgbClr val="00664D"/>
                </a:solidFill>
                <a:latin typeface="Verdana" pitchFamily="34" charset="0"/>
                <a:ea typeface="Verdana" pitchFamily="34" charset="0"/>
                <a:cs typeface="Verdana" pitchFamily="34" charset="0"/>
              </a:rPr>
              <a:t>.</a:t>
            </a:r>
          </a:p>
          <a:p>
            <a:endParaRPr lang="pl-PL" altLang="pl-PL" sz="2400">
              <a:solidFill>
                <a:srgbClr val="00664D"/>
              </a:solidFill>
              <a:latin typeface="Verdana" pitchFamily="34" charset="0"/>
              <a:ea typeface="Verdana" pitchFamily="34" charset="0"/>
              <a:cs typeface="Verdana" pitchFamily="34" charset="0"/>
            </a:endParaRPr>
          </a:p>
          <a:p>
            <a:r>
              <a:rPr lang="pl-PL" altLang="pl-PL" sz="2400">
                <a:solidFill>
                  <a:srgbClr val="00664D"/>
                </a:solidFill>
                <a:latin typeface="Verdana" pitchFamily="34" charset="0"/>
                <a:ea typeface="Verdana" pitchFamily="34" charset="0"/>
                <a:cs typeface="Verdana" pitchFamily="34" charset="0"/>
              </a:rPr>
              <a:t>- Zdający z innej OKE  </a:t>
            </a:r>
            <a:r>
              <a:rPr lang="pl-PL" altLang="pl-PL" sz="2400">
                <a:solidFill>
                  <a:srgbClr val="22228B"/>
                </a:solidFill>
                <a:latin typeface="Verdana" pitchFamily="34" charset="0"/>
                <a:ea typeface="Verdana" pitchFamily="34" charset="0"/>
                <a:cs typeface="Verdana" pitchFamily="34" charset="0"/>
              </a:rPr>
              <a:t>znajdą się na oddzielnych listach na wszystkich egzaminach. Przy numerze sali będzie dopisek </a:t>
            </a:r>
            <a:r>
              <a:rPr lang="pl-PL" altLang="pl-PL" sz="2400">
                <a:solidFill>
                  <a:srgbClr val="FF0000"/>
                </a:solidFill>
                <a:latin typeface="Verdana" pitchFamily="34" charset="0"/>
                <a:ea typeface="Verdana" pitchFamily="34" charset="0"/>
                <a:cs typeface="Verdana" pitchFamily="34" charset="0"/>
              </a:rPr>
              <a:t>OKE</a:t>
            </a:r>
            <a:r>
              <a:rPr lang="pl-PL" altLang="pl-PL" sz="2400" i="1">
                <a:solidFill>
                  <a:srgbClr val="FF0000"/>
                </a:solidFill>
                <a:latin typeface="Verdana" pitchFamily="34" charset="0"/>
                <a:ea typeface="Verdana" pitchFamily="34" charset="0"/>
                <a:cs typeface="Verdana" pitchFamily="34" charset="0"/>
              </a:rPr>
              <a:t>.</a:t>
            </a:r>
          </a:p>
          <a:p>
            <a:endParaRPr lang="pl-PL" altLang="pl-PL" sz="2400">
              <a:solidFill>
                <a:srgbClr val="00664D"/>
              </a:solidFill>
              <a:latin typeface="Verdana" pitchFamily="34" charset="0"/>
              <a:ea typeface="Verdana" pitchFamily="34" charset="0"/>
              <a:cs typeface="Verdana" pitchFamily="34" charset="0"/>
            </a:endParaRPr>
          </a:p>
        </p:txBody>
      </p:sp>
    </p:spTree>
  </p:cSld>
  <p:clrMapOvr>
    <a:masterClrMapping/>
  </p:clrMapOvr>
  <p:transition>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323850" y="404813"/>
            <a:ext cx="7775575" cy="522287"/>
          </a:xfrm>
          <a:prstGeom prst="rect">
            <a:avLst/>
          </a:prstGeom>
          <a:noFill/>
        </p:spPr>
        <p:txBody>
          <a:bodyPr>
            <a:spAutoFit/>
          </a:bodyPr>
          <a:lstStyle/>
          <a:p>
            <a:pPr algn="ctr">
              <a:defRPr/>
            </a:pPr>
            <a:r>
              <a:rPr lang="pl-PL" sz="2800" dirty="0">
                <a:solidFill>
                  <a:schemeClr val="accent1">
                    <a:lumMod val="50000"/>
                  </a:schemeClr>
                </a:solidFill>
                <a:latin typeface="Arial" panose="020B0604020202020204" pitchFamily="34" charset="0"/>
              </a:rPr>
              <a:t>Listy zdających</a:t>
            </a:r>
          </a:p>
        </p:txBody>
      </p:sp>
      <p:sp>
        <p:nvSpPr>
          <p:cNvPr id="132099" name="pole tekstowe 4"/>
          <p:cNvSpPr txBox="1">
            <a:spLocks noChangeArrowheads="1"/>
          </p:cNvSpPr>
          <p:nvPr/>
        </p:nvSpPr>
        <p:spPr bwMode="auto">
          <a:xfrm>
            <a:off x="179388" y="1557338"/>
            <a:ext cx="8713787" cy="4862512"/>
          </a:xfrm>
          <a:prstGeom prst="rect">
            <a:avLst/>
          </a:prstGeom>
          <a:noFill/>
          <a:ln w="9525">
            <a:noFill/>
            <a:miter lim="800000"/>
            <a:headEnd/>
            <a:tailEnd/>
          </a:ln>
        </p:spPr>
        <p:txBody>
          <a:bodyPr>
            <a:spAutoFit/>
          </a:bodyPr>
          <a:lstStyle/>
          <a:p>
            <a:endParaRPr lang="pl-PL" altLang="pl-PL" sz="2000" b="0"/>
          </a:p>
          <a:p>
            <a:endParaRPr lang="pl-PL" altLang="pl-PL" sz="2000" b="0"/>
          </a:p>
          <a:p>
            <a:r>
              <a:rPr lang="pl-PL" altLang="pl-PL" sz="2000">
                <a:solidFill>
                  <a:srgbClr val="16165D"/>
                </a:solidFill>
                <a:latin typeface="Verdana" pitchFamily="34" charset="0"/>
                <a:ea typeface="Verdana" pitchFamily="34" charset="0"/>
                <a:cs typeface="Verdana" pitchFamily="34" charset="0"/>
              </a:rPr>
              <a:t>W polu </a:t>
            </a:r>
            <a:r>
              <a:rPr lang="pl-PL" altLang="pl-PL" sz="2000" i="1">
                <a:solidFill>
                  <a:srgbClr val="16165D"/>
                </a:solidFill>
                <a:latin typeface="Verdana" pitchFamily="34" charset="0"/>
                <a:ea typeface="Verdana" pitchFamily="34" charset="0"/>
                <a:cs typeface="Verdana" pitchFamily="34" charset="0"/>
              </a:rPr>
              <a:t>Uwagi </a:t>
            </a:r>
            <a:r>
              <a:rPr lang="pl-PL" altLang="pl-PL" sz="2000">
                <a:solidFill>
                  <a:srgbClr val="16165D"/>
                </a:solidFill>
                <a:latin typeface="Verdana" pitchFamily="34" charset="0"/>
                <a:ea typeface="Verdana" pitchFamily="34" charset="0"/>
                <a:cs typeface="Verdana" pitchFamily="34" charset="0"/>
              </a:rPr>
              <a:t>przy nazwisku zdającego prosimy wpisać również:</a:t>
            </a:r>
          </a:p>
          <a:p>
            <a:endParaRPr lang="pl-PL" altLang="pl-PL" sz="2000">
              <a:solidFill>
                <a:srgbClr val="16165D"/>
              </a:solidFill>
              <a:latin typeface="Verdana" pitchFamily="34" charset="0"/>
              <a:ea typeface="Verdana" pitchFamily="34" charset="0"/>
              <a:cs typeface="Verdana" pitchFamily="34" charset="0"/>
            </a:endParaRPr>
          </a:p>
          <a:p>
            <a:pPr>
              <a:lnSpc>
                <a:spcPct val="150000"/>
              </a:lnSpc>
            </a:pPr>
            <a:r>
              <a:rPr lang="pl-PL" altLang="pl-PL" sz="2000">
                <a:solidFill>
                  <a:srgbClr val="16165D"/>
                </a:solidFill>
                <a:latin typeface="Verdana" pitchFamily="34" charset="0"/>
                <a:ea typeface="Verdana" pitchFamily="34" charset="0"/>
                <a:cs typeface="Verdana" pitchFamily="34" charset="0"/>
              </a:rPr>
              <a:t>-  Kryteria oceniania: wcześniejsze kształcenie </a:t>
            </a:r>
            <a:br>
              <a:rPr lang="pl-PL" altLang="pl-PL" sz="2000">
                <a:solidFill>
                  <a:srgbClr val="16165D"/>
                </a:solidFill>
                <a:latin typeface="Verdana" pitchFamily="34" charset="0"/>
                <a:ea typeface="Verdana" pitchFamily="34" charset="0"/>
                <a:cs typeface="Verdana" pitchFamily="34" charset="0"/>
              </a:rPr>
            </a:br>
            <a:r>
              <a:rPr lang="pl-PL" altLang="pl-PL" sz="2000">
                <a:solidFill>
                  <a:srgbClr val="16165D"/>
                </a:solidFill>
                <a:latin typeface="Verdana" pitchFamily="34" charset="0"/>
                <a:ea typeface="Verdana" pitchFamily="34" charset="0"/>
                <a:cs typeface="Verdana" pitchFamily="34" charset="0"/>
              </a:rPr>
              <a:t>    za granicą/afazja/zaburzenia komunikacji językowej</a:t>
            </a:r>
          </a:p>
          <a:p>
            <a:pPr>
              <a:lnSpc>
                <a:spcPct val="150000"/>
              </a:lnSpc>
              <a:buFontTx/>
              <a:buChar char="-"/>
            </a:pPr>
            <a:r>
              <a:rPr lang="pl-PL" altLang="pl-PL" sz="2000">
                <a:solidFill>
                  <a:srgbClr val="16165D"/>
                </a:solidFill>
                <a:latin typeface="Verdana" pitchFamily="34" charset="0"/>
                <a:ea typeface="Verdana" pitchFamily="34" charset="0"/>
                <a:cs typeface="Verdana" pitchFamily="34" charset="0"/>
              </a:rPr>
              <a:t>Zaznaczono dostosowane kryteria/nieprzenoszenie odpowiedzi / dyskalkulię</a:t>
            </a:r>
          </a:p>
          <a:p>
            <a:pPr>
              <a:lnSpc>
                <a:spcPct val="150000"/>
              </a:lnSpc>
            </a:pPr>
            <a:r>
              <a:rPr lang="pl-PL" altLang="pl-PL" sz="2000">
                <a:solidFill>
                  <a:srgbClr val="16165D"/>
                </a:solidFill>
                <a:latin typeface="Verdana" pitchFamily="34" charset="0"/>
                <a:ea typeface="Verdana" pitchFamily="34" charset="0"/>
                <a:cs typeface="Verdana" pitchFamily="34" charset="0"/>
              </a:rPr>
              <a:t>-  Egzamin unieważniono</a:t>
            </a:r>
          </a:p>
          <a:p>
            <a:pPr>
              <a:lnSpc>
                <a:spcPct val="150000"/>
              </a:lnSpc>
            </a:pPr>
            <a:r>
              <a:rPr lang="pl-PL" altLang="pl-PL" sz="2000">
                <a:solidFill>
                  <a:srgbClr val="16165D"/>
                </a:solidFill>
                <a:latin typeface="Verdana" pitchFamily="34" charset="0"/>
                <a:ea typeface="Verdana" pitchFamily="34" charset="0"/>
                <a:cs typeface="Verdana" pitchFamily="34" charset="0"/>
              </a:rPr>
              <a:t>-  Egzamin przerwany z przyczyn losowych</a:t>
            </a:r>
          </a:p>
          <a:p>
            <a:pPr>
              <a:lnSpc>
                <a:spcPct val="150000"/>
              </a:lnSpc>
            </a:pPr>
            <a:r>
              <a:rPr lang="pl-PL" altLang="pl-PL" sz="2000">
                <a:solidFill>
                  <a:srgbClr val="16165D"/>
                </a:solidFill>
                <a:latin typeface="Verdana" pitchFamily="34" charset="0"/>
                <a:ea typeface="Verdana" pitchFamily="34" charset="0"/>
                <a:cs typeface="Verdana" pitchFamily="34" charset="0"/>
              </a:rPr>
              <a:t>-  Laureat/finalista olimpiady</a:t>
            </a:r>
          </a:p>
        </p:txBody>
      </p:sp>
    </p:spTree>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11188" y="-242888"/>
            <a:ext cx="7772400" cy="1752601"/>
          </a:xfrm>
        </p:spPr>
        <p:txBody>
          <a:bodyPr/>
          <a:lstStyle/>
          <a:p>
            <a:pPr eaLnBrk="1" hangingPunct="1">
              <a:defRPr/>
            </a:pPr>
            <a:r>
              <a:rPr lang="pl-PL" altLang="pl-PL" sz="2400" b="1" dirty="0" smtClean="0">
                <a:solidFill>
                  <a:schemeClr val="accent1">
                    <a:lumMod val="50000"/>
                  </a:schemeClr>
                </a:solidFill>
                <a:latin typeface="Verdana" panose="020B0604030504040204" pitchFamily="34" charset="0"/>
              </a:rPr>
              <a:t>Zakończenie egzaminu maturalnego</a:t>
            </a:r>
          </a:p>
        </p:txBody>
      </p:sp>
      <p:sp>
        <p:nvSpPr>
          <p:cNvPr id="113667" name="Rectangle 3"/>
          <p:cNvSpPr>
            <a:spLocks noGrp="1" noChangeArrowheads="1"/>
          </p:cNvSpPr>
          <p:nvPr>
            <p:ph type="body" idx="1"/>
          </p:nvPr>
        </p:nvSpPr>
        <p:spPr>
          <a:xfrm>
            <a:off x="179388" y="908050"/>
            <a:ext cx="8964612" cy="5689600"/>
          </a:xfrm>
        </p:spPr>
        <p:txBody>
          <a:bodyPr/>
          <a:lstStyle/>
          <a:p>
            <a:pPr marL="609600" indent="-609600" eaLnBrk="1" hangingPunct="1">
              <a:buFontTx/>
              <a:buAutoNum type="arabicPeriod"/>
              <a:defRPr/>
            </a:pPr>
            <a:endParaRPr lang="pl-PL" altLang="pl-PL" sz="2000" dirty="0" smtClean="0">
              <a:solidFill>
                <a:schemeClr val="accent6">
                  <a:lumMod val="75000"/>
                </a:schemeClr>
              </a:solidFill>
              <a:latin typeface="Verdana" panose="020B0604030504040204" pitchFamily="34" charset="0"/>
            </a:endParaRPr>
          </a:p>
          <a:p>
            <a:pPr marL="609600" indent="-609600" eaLnBrk="1" hangingPunct="1">
              <a:buFontTx/>
              <a:buAutoNum type="arabicPeriod"/>
              <a:defRPr/>
            </a:pPr>
            <a:r>
              <a:rPr lang="pl-PL" altLang="pl-PL" sz="2000" b="1" dirty="0" smtClean="0">
                <a:solidFill>
                  <a:schemeClr val="accent6">
                    <a:lumMod val="75000"/>
                  </a:schemeClr>
                </a:solidFill>
                <a:latin typeface="Verdana" panose="020B0604030504040204" pitchFamily="34" charset="0"/>
              </a:rPr>
              <a:t>10 minut przed zakończeniem egzaminu PZN informuje zdających o czasie pozostałym do zakończenia pracy, </a:t>
            </a:r>
            <a:br>
              <a:rPr lang="pl-PL" altLang="pl-PL" sz="2000" b="1" dirty="0" smtClean="0">
                <a:solidFill>
                  <a:schemeClr val="accent6">
                    <a:lumMod val="75000"/>
                  </a:schemeClr>
                </a:solidFill>
                <a:latin typeface="Verdana" panose="020B0604030504040204" pitchFamily="34" charset="0"/>
              </a:rPr>
            </a:br>
            <a:r>
              <a:rPr lang="pl-PL" altLang="pl-PL" sz="2000" b="1" dirty="0" smtClean="0">
                <a:solidFill>
                  <a:srgbClr val="FF0000"/>
                </a:solidFill>
                <a:latin typeface="Verdana" panose="020B0604030504040204" pitchFamily="34" charset="0"/>
              </a:rPr>
              <a:t>a w przypadku egzaminu z matematyki na poziomie podstawowym i na egzaminach z języków obcych  </a:t>
            </a:r>
            <a:br>
              <a:rPr lang="pl-PL" altLang="pl-PL" sz="2000" b="1" dirty="0" smtClean="0">
                <a:solidFill>
                  <a:srgbClr val="FF0000"/>
                </a:solidFill>
                <a:latin typeface="Verdana" panose="020B0604030504040204" pitchFamily="34" charset="0"/>
              </a:rPr>
            </a:br>
            <a:r>
              <a:rPr lang="pl-PL" altLang="pl-PL" sz="2000" b="1" dirty="0" smtClean="0">
                <a:solidFill>
                  <a:srgbClr val="FF0000"/>
                </a:solidFill>
                <a:latin typeface="Verdana" panose="020B0604030504040204" pitchFamily="34" charset="0"/>
              </a:rPr>
              <a:t>na wszystkich poziomach </a:t>
            </a:r>
            <a:r>
              <a:rPr lang="pl-PL" altLang="pl-PL" sz="2000" b="1" dirty="0" smtClean="0">
                <a:solidFill>
                  <a:schemeClr val="accent6">
                    <a:lumMod val="75000"/>
                  </a:schemeClr>
                </a:solidFill>
                <a:latin typeface="Verdana" panose="020B0604030504040204" pitchFamily="34" charset="0"/>
              </a:rPr>
              <a:t>przypomina o konieczności przeniesienia odpowiedzi na kartę</a:t>
            </a:r>
          </a:p>
          <a:p>
            <a:pPr marL="609600" indent="-609600" eaLnBrk="1" hangingPunct="1">
              <a:buFontTx/>
              <a:buAutoNum type="arabicPeriod"/>
              <a:defRPr/>
            </a:pPr>
            <a:endParaRPr lang="pl-PL" altLang="pl-PL" sz="2000" b="1" dirty="0" smtClean="0">
              <a:solidFill>
                <a:schemeClr val="accent6">
                  <a:lumMod val="75000"/>
                </a:schemeClr>
              </a:solidFill>
              <a:latin typeface="Verdana" panose="020B0604030504040204" pitchFamily="34" charset="0"/>
            </a:endParaRPr>
          </a:p>
          <a:p>
            <a:pPr marL="609600" indent="-609600" eaLnBrk="1" hangingPunct="1">
              <a:buFontTx/>
              <a:buAutoNum type="arabicPeriod"/>
              <a:defRPr/>
            </a:pPr>
            <a:r>
              <a:rPr lang="pl-PL" altLang="pl-PL" sz="2000" b="1" dirty="0" smtClean="0">
                <a:solidFill>
                  <a:schemeClr val="accent6">
                    <a:lumMod val="75000"/>
                  </a:schemeClr>
                </a:solidFill>
                <a:latin typeface="Verdana" panose="020B0604030504040204" pitchFamily="34" charset="0"/>
              </a:rPr>
              <a:t>Przewodniczący ZN ogłasza zakończenie egzaminu.</a:t>
            </a:r>
          </a:p>
          <a:p>
            <a:pPr marL="609600" indent="-609600" eaLnBrk="1" hangingPunct="1">
              <a:buFontTx/>
              <a:buAutoNum type="arabicPeriod" startAt="2"/>
              <a:defRPr/>
            </a:pPr>
            <a:endParaRPr lang="pl-PL" altLang="pl-PL" sz="2000" b="1" dirty="0" smtClean="0">
              <a:solidFill>
                <a:schemeClr val="accent6">
                  <a:lumMod val="75000"/>
                </a:schemeClr>
              </a:solidFill>
              <a:latin typeface="Verdana" panose="020B0604030504040204" pitchFamily="34" charset="0"/>
            </a:endParaRPr>
          </a:p>
          <a:p>
            <a:pPr marL="609600" indent="-609600" eaLnBrk="1" hangingPunct="1">
              <a:buFontTx/>
              <a:buAutoNum type="arabicPeriod" startAt="2"/>
              <a:defRPr/>
            </a:pPr>
            <a:r>
              <a:rPr lang="pl-PL" altLang="pl-PL" sz="2000" b="1" dirty="0" smtClean="0">
                <a:solidFill>
                  <a:schemeClr val="accent6">
                    <a:lumMod val="75000"/>
                  </a:schemeClr>
                </a:solidFill>
                <a:latin typeface="Verdana" panose="020B0604030504040204" pitchFamily="34" charset="0"/>
              </a:rPr>
              <a:t>Zdający zamykają arkusze i odkładają je na brzeg stolika.</a:t>
            </a:r>
          </a:p>
          <a:p>
            <a:pPr marL="609600" indent="-609600" eaLnBrk="1" hangingPunct="1">
              <a:buFontTx/>
              <a:buAutoNum type="arabicPeriod" startAt="2"/>
              <a:defRPr/>
            </a:pPr>
            <a:endParaRPr lang="pl-PL" altLang="pl-PL" sz="2000" b="1" dirty="0" smtClean="0">
              <a:solidFill>
                <a:schemeClr val="accent6">
                  <a:lumMod val="75000"/>
                </a:schemeClr>
              </a:solidFill>
              <a:latin typeface="Verdana" panose="020B0604030504040204" pitchFamily="34" charset="0"/>
            </a:endParaRPr>
          </a:p>
          <a:p>
            <a:pPr marL="609600" indent="-609600" eaLnBrk="1" hangingPunct="1">
              <a:buFontTx/>
              <a:buAutoNum type="arabicPeriod" startAt="2"/>
              <a:defRPr/>
            </a:pPr>
            <a:r>
              <a:rPr lang="pl-PL" altLang="pl-PL" sz="2000" b="1" dirty="0" smtClean="0">
                <a:solidFill>
                  <a:schemeClr val="accent6">
                    <a:lumMod val="75000"/>
                  </a:schemeClr>
                </a:solidFill>
                <a:latin typeface="Verdana" panose="020B0604030504040204" pitchFamily="34" charset="0"/>
              </a:rPr>
              <a:t>Członkowie ZN odbierają arkusze (w maseczkach!) </a:t>
            </a:r>
            <a:br>
              <a:rPr lang="pl-PL" altLang="pl-PL" sz="2000" b="1" dirty="0" smtClean="0">
                <a:solidFill>
                  <a:schemeClr val="accent6">
                    <a:lumMod val="75000"/>
                  </a:schemeClr>
                </a:solidFill>
                <a:latin typeface="Verdana" panose="020B0604030504040204" pitchFamily="34" charset="0"/>
              </a:rPr>
            </a:br>
            <a:r>
              <a:rPr lang="pl-PL" altLang="pl-PL" sz="2000" b="1" dirty="0" smtClean="0">
                <a:solidFill>
                  <a:schemeClr val="accent6">
                    <a:lumMod val="75000"/>
                  </a:schemeClr>
                </a:solidFill>
                <a:latin typeface="Verdana" panose="020B0604030504040204" pitchFamily="34" charset="0"/>
              </a:rPr>
              <a:t>i sprawdzają poprawność kodowania, jeśli nie zrobili tego przed rozpoczęciem egzaminu.</a:t>
            </a:r>
          </a:p>
          <a:p>
            <a:pPr marL="990600" lvl="1" indent="-533400" eaLnBrk="1" hangingPunct="1">
              <a:buFont typeface="Wingdings" panose="05000000000000000000" pitchFamily="2" charset="2"/>
              <a:buNone/>
              <a:defRPr/>
            </a:pPr>
            <a:endParaRPr lang="pl-PL" altLang="pl-PL" sz="2000" dirty="0" smtClean="0">
              <a:solidFill>
                <a:schemeClr val="accent6">
                  <a:lumMod val="75000"/>
                </a:schemeClr>
              </a:solidFill>
              <a:latin typeface="Verdana" panose="020B0604030504040204" pitchFamily="34" charset="0"/>
            </a:endParaRPr>
          </a:p>
          <a:p>
            <a:pPr marL="990600" lvl="1" indent="-533400" eaLnBrk="1" hangingPunct="1">
              <a:buFontTx/>
              <a:buNone/>
              <a:defRPr/>
            </a:pPr>
            <a:r>
              <a:rPr lang="pl-PL" altLang="pl-PL" sz="2000" dirty="0" smtClean="0">
                <a:latin typeface="Verdana" panose="020B0604030504040204" pitchFamily="34" charset="0"/>
              </a:rPr>
              <a:t>	</a:t>
            </a:r>
            <a:endParaRPr lang="pl-PL" altLang="pl-PL" sz="2000" dirty="0" smtClean="0">
              <a:solidFill>
                <a:srgbClr val="FF0000"/>
              </a:solidFill>
              <a:latin typeface="Verdana" panose="020B0604030504040204" pitchFamily="34" charset="0"/>
            </a:endParaRPr>
          </a:p>
        </p:txBody>
      </p:sp>
    </p:spTree>
  </p:cSld>
  <p:clrMapOvr>
    <a:masterClrMapping/>
  </p:clrMapOvr>
  <p:transition>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Prostokąt 1"/>
          <p:cNvSpPr>
            <a:spLocks noChangeArrowheads="1"/>
          </p:cNvSpPr>
          <p:nvPr/>
        </p:nvSpPr>
        <p:spPr bwMode="auto">
          <a:xfrm>
            <a:off x="0" y="334963"/>
            <a:ext cx="9144000" cy="522287"/>
          </a:xfrm>
          <a:prstGeom prst="rect">
            <a:avLst/>
          </a:prstGeom>
          <a:noFill/>
          <a:ln w="9525">
            <a:noFill/>
            <a:miter lim="800000"/>
            <a:headEnd/>
            <a:tailEnd/>
          </a:ln>
        </p:spPr>
        <p:txBody>
          <a:bodyPr>
            <a:spAutoFit/>
          </a:bodyPr>
          <a:lstStyle/>
          <a:p>
            <a:r>
              <a:rPr lang="pl-PL" altLang="pl-PL" sz="2800">
                <a:solidFill>
                  <a:srgbClr val="003366"/>
                </a:solidFill>
                <a:latin typeface="Times New Roman" pitchFamily="18" charset="0"/>
              </a:rPr>
              <a:t> </a:t>
            </a:r>
            <a:endParaRPr lang="pl-PL" altLang="pl-PL" sz="2800">
              <a:solidFill>
                <a:srgbClr val="003366"/>
              </a:solidFill>
              <a:latin typeface="Verdana" pitchFamily="34" charset="0"/>
            </a:endParaRPr>
          </a:p>
        </p:txBody>
      </p:sp>
      <p:sp>
        <p:nvSpPr>
          <p:cNvPr id="11269" name="pole tekstowe 4"/>
          <p:cNvSpPr txBox="1">
            <a:spLocks noChangeArrowheads="1"/>
          </p:cNvSpPr>
          <p:nvPr/>
        </p:nvSpPr>
        <p:spPr bwMode="auto">
          <a:xfrm>
            <a:off x="215900" y="3573463"/>
            <a:ext cx="8712200" cy="2924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b="1">
                <a:solidFill>
                  <a:srgbClr val="003366"/>
                </a:solidFill>
                <a:latin typeface="Verdana" panose="020B0604030504040204" pitchFamily="34" charset="0"/>
                <a:cs typeface="Times New Roman" panose="02020603050405020304" pitchFamily="18" charset="0"/>
              </a:defRPr>
            </a:lvl1pPr>
            <a:lvl2pPr marL="742950" indent="-285750">
              <a:defRPr sz="2800" b="1">
                <a:solidFill>
                  <a:srgbClr val="003366"/>
                </a:solidFill>
                <a:latin typeface="Verdana" panose="020B0604030504040204" pitchFamily="34" charset="0"/>
                <a:cs typeface="Times New Roman" panose="02020603050405020304" pitchFamily="18" charset="0"/>
              </a:defRPr>
            </a:lvl2pPr>
            <a:lvl3pPr marL="1143000" indent="-228600">
              <a:defRPr sz="2800" b="1">
                <a:solidFill>
                  <a:srgbClr val="003366"/>
                </a:solidFill>
                <a:latin typeface="Verdana" panose="020B0604030504040204" pitchFamily="34" charset="0"/>
                <a:cs typeface="Times New Roman" panose="02020603050405020304" pitchFamily="18" charset="0"/>
              </a:defRPr>
            </a:lvl3pPr>
            <a:lvl4pPr marL="1600200" indent="-228600">
              <a:defRPr sz="2800" b="1">
                <a:solidFill>
                  <a:srgbClr val="003366"/>
                </a:solidFill>
                <a:latin typeface="Verdana" panose="020B0604030504040204" pitchFamily="34" charset="0"/>
                <a:cs typeface="Times New Roman" panose="02020603050405020304" pitchFamily="18" charset="0"/>
              </a:defRPr>
            </a:lvl4pPr>
            <a:lvl5pPr marL="2057400" indent="-228600">
              <a:defRPr sz="2800" b="1">
                <a:solidFill>
                  <a:srgbClr val="003366"/>
                </a:solidFill>
                <a:latin typeface="Verdan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2800" b="1">
                <a:solidFill>
                  <a:srgbClr val="003366"/>
                </a:solidFill>
                <a:latin typeface="Verdan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2800" b="1">
                <a:solidFill>
                  <a:srgbClr val="003366"/>
                </a:solidFill>
                <a:latin typeface="Verdan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2800" b="1">
                <a:solidFill>
                  <a:srgbClr val="003366"/>
                </a:solidFill>
                <a:latin typeface="Verdan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2800" b="1">
                <a:solidFill>
                  <a:srgbClr val="003366"/>
                </a:solidFill>
                <a:latin typeface="Verdana" panose="020B0604030504040204" pitchFamily="34" charset="0"/>
                <a:cs typeface="Times New Roman" panose="02020603050405020304" pitchFamily="18" charset="0"/>
              </a:defRPr>
            </a:lvl9pPr>
          </a:lstStyle>
          <a:p>
            <a:pPr marL="342900" indent="-342900">
              <a:buFontTx/>
              <a:buChar char="-"/>
              <a:defRPr/>
            </a:pPr>
            <a:r>
              <a:rPr lang="pl-PL" altLang="pl-PL" sz="2000" dirty="0" smtClean="0">
                <a:solidFill>
                  <a:schemeClr val="accent6">
                    <a:lumMod val="50000"/>
                  </a:schemeClr>
                </a:solidFill>
              </a:rPr>
              <a:t>pakujemy na zasadzie </a:t>
            </a:r>
            <a:r>
              <a:rPr lang="pl-PL" altLang="pl-PL" sz="2000" dirty="0" smtClean="0">
                <a:solidFill>
                  <a:srgbClr val="FF0000"/>
                </a:solidFill>
              </a:rPr>
              <a:t>lista=koperta</a:t>
            </a:r>
          </a:p>
          <a:p>
            <a:pPr marL="342900" indent="-342900">
              <a:buFontTx/>
              <a:buChar char="-"/>
              <a:defRPr/>
            </a:pPr>
            <a:r>
              <a:rPr lang="pl-PL" altLang="pl-PL" sz="2000" dirty="0" smtClean="0">
                <a:solidFill>
                  <a:schemeClr val="accent6">
                    <a:lumMod val="50000"/>
                  </a:schemeClr>
                </a:solidFill>
              </a:rPr>
              <a:t>prace w kopertach powinny być ułożone w kolejności wg kodów zdających</a:t>
            </a:r>
          </a:p>
          <a:p>
            <a:pPr marL="342900" indent="-342900">
              <a:buFontTx/>
              <a:buChar char="-"/>
              <a:defRPr/>
            </a:pPr>
            <a:r>
              <a:rPr lang="pl-PL" altLang="pl-PL" sz="2000" dirty="0" smtClean="0">
                <a:solidFill>
                  <a:schemeClr val="accent6">
                    <a:lumMod val="50000"/>
                  </a:schemeClr>
                </a:solidFill>
              </a:rPr>
              <a:t>na kopercie i w kopercie nie powinno być niczego, </a:t>
            </a:r>
            <a:br>
              <a:rPr lang="pl-PL" altLang="pl-PL" sz="2000" dirty="0" smtClean="0">
                <a:solidFill>
                  <a:schemeClr val="accent6">
                    <a:lumMod val="50000"/>
                  </a:schemeClr>
                </a:solidFill>
              </a:rPr>
            </a:br>
            <a:r>
              <a:rPr lang="pl-PL" altLang="pl-PL" sz="2000" dirty="0" smtClean="0">
                <a:solidFill>
                  <a:schemeClr val="accent6">
                    <a:lumMod val="50000"/>
                  </a:schemeClr>
                </a:solidFill>
              </a:rPr>
              <a:t>co identyfikuje szkołę lub maturzystę</a:t>
            </a:r>
          </a:p>
          <a:p>
            <a:pPr marL="342900" indent="-342900">
              <a:buFontTx/>
              <a:buChar char="-"/>
              <a:defRPr/>
            </a:pPr>
            <a:r>
              <a:rPr lang="pl-PL" altLang="pl-PL" sz="2000" dirty="0" smtClean="0">
                <a:solidFill>
                  <a:schemeClr val="accent6">
                    <a:lumMod val="50000"/>
                  </a:schemeClr>
                </a:solidFill>
              </a:rPr>
              <a:t>w przypadku egzaminu z nauczycielem wspomagającym wpisujemy: liczba arkuszy 1+1</a:t>
            </a:r>
          </a:p>
          <a:p>
            <a:pPr marL="342900" indent="-342900">
              <a:buFontTx/>
              <a:buChar char="-"/>
              <a:defRPr/>
            </a:pPr>
            <a:r>
              <a:rPr lang="pl-PL" altLang="pl-PL" sz="2000" dirty="0" smtClean="0">
                <a:solidFill>
                  <a:schemeClr val="accent6">
                    <a:lumMod val="50000"/>
                  </a:schemeClr>
                </a:solidFill>
              </a:rPr>
              <a:t>podczas </a:t>
            </a:r>
            <a:r>
              <a:rPr lang="pl-PL" altLang="pl-PL" sz="2000" dirty="0">
                <a:solidFill>
                  <a:schemeClr val="accent6">
                    <a:lumMod val="50000"/>
                  </a:schemeClr>
                </a:solidFill>
              </a:rPr>
              <a:t>pakowania arkuszy do </a:t>
            </a:r>
            <a:r>
              <a:rPr lang="pl-PL" altLang="pl-PL" sz="2000" dirty="0" smtClean="0">
                <a:solidFill>
                  <a:schemeClr val="accent6">
                    <a:lumMod val="50000"/>
                  </a:schemeClr>
                </a:solidFill>
              </a:rPr>
              <a:t>zwrotnych </a:t>
            </a:r>
            <a:r>
              <a:rPr lang="pl-PL" altLang="pl-PL" sz="2000" dirty="0">
                <a:solidFill>
                  <a:schemeClr val="accent6">
                    <a:lumMod val="50000"/>
                  </a:schemeClr>
                </a:solidFill>
              </a:rPr>
              <a:t>kopert w sali powinien być co najmniej jeden </a:t>
            </a:r>
            <a:r>
              <a:rPr lang="pl-PL" altLang="pl-PL" sz="2000" dirty="0" smtClean="0">
                <a:solidFill>
                  <a:schemeClr val="accent6">
                    <a:lumMod val="50000"/>
                  </a:schemeClr>
                </a:solidFill>
              </a:rPr>
              <a:t>zdający</a:t>
            </a:r>
            <a:r>
              <a:rPr lang="pl-PL" altLang="pl-PL" sz="2400" dirty="0" smtClean="0">
                <a:solidFill>
                  <a:schemeClr val="accent6">
                    <a:lumMod val="75000"/>
                  </a:schemeClr>
                </a:solidFill>
              </a:rPr>
              <a:t> </a:t>
            </a:r>
          </a:p>
        </p:txBody>
      </p:sp>
      <p:pic>
        <p:nvPicPr>
          <p:cNvPr id="135172" name="Obraz 6"/>
          <p:cNvPicPr>
            <a:picLocks noChangeAspect="1"/>
          </p:cNvPicPr>
          <p:nvPr/>
        </p:nvPicPr>
        <p:blipFill>
          <a:blip r:embed="rId2"/>
          <a:srcRect/>
          <a:stretch>
            <a:fillRect/>
          </a:stretch>
        </p:blipFill>
        <p:spPr bwMode="auto">
          <a:xfrm>
            <a:off x="0" y="835025"/>
            <a:ext cx="3924300" cy="2422525"/>
          </a:xfrm>
          <a:prstGeom prst="rect">
            <a:avLst/>
          </a:prstGeom>
          <a:noFill/>
          <a:ln w="9525">
            <a:noFill/>
            <a:miter lim="800000"/>
            <a:headEnd/>
            <a:tailEnd/>
          </a:ln>
        </p:spPr>
      </p:pic>
      <p:sp>
        <p:nvSpPr>
          <p:cNvPr id="8" name="pole tekstowe 7"/>
          <p:cNvSpPr txBox="1"/>
          <p:nvPr/>
        </p:nvSpPr>
        <p:spPr>
          <a:xfrm>
            <a:off x="468313" y="404813"/>
            <a:ext cx="8459787" cy="461962"/>
          </a:xfrm>
          <a:prstGeom prst="rect">
            <a:avLst/>
          </a:prstGeom>
          <a:noFill/>
        </p:spPr>
        <p:txBody>
          <a:bodyPr>
            <a:spAutoFit/>
          </a:bodyPr>
          <a:lstStyle/>
          <a:p>
            <a:pPr algn="ctr">
              <a:defRPr/>
            </a:pPr>
            <a:r>
              <a:rPr lang="pl-PL" sz="2400"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Pakowanie prac egzaminacyjnych</a:t>
            </a:r>
          </a:p>
        </p:txBody>
      </p:sp>
      <p:sp>
        <p:nvSpPr>
          <p:cNvPr id="135174" name="pole tekstowe 1"/>
          <p:cNvSpPr txBox="1">
            <a:spLocks noChangeArrowheads="1"/>
          </p:cNvSpPr>
          <p:nvPr/>
        </p:nvSpPr>
        <p:spPr bwMode="auto">
          <a:xfrm>
            <a:off x="4356100" y="1268413"/>
            <a:ext cx="4392613" cy="831850"/>
          </a:xfrm>
          <a:prstGeom prst="rect">
            <a:avLst/>
          </a:prstGeom>
          <a:noFill/>
          <a:ln w="9525">
            <a:noFill/>
            <a:miter lim="800000"/>
            <a:headEnd/>
            <a:tailEnd/>
          </a:ln>
        </p:spPr>
        <p:txBody>
          <a:bodyPr>
            <a:spAutoFit/>
          </a:bodyPr>
          <a:lstStyle/>
          <a:p>
            <a:r>
              <a:rPr lang="pl-PL" altLang="pl-PL" sz="2400">
                <a:solidFill>
                  <a:srgbClr val="FF0000"/>
                </a:solidFill>
                <a:latin typeface="Verdana" pitchFamily="34" charset="0"/>
                <a:ea typeface="Verdana" pitchFamily="34" charset="0"/>
                <a:cs typeface="Verdana" pitchFamily="34" charset="0"/>
              </a:rPr>
              <a:t>Opis koperty znajduje się na dole listy</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ole tekstowe 2"/>
          <p:cNvSpPr txBox="1">
            <a:spLocks noChangeArrowheads="1"/>
          </p:cNvSpPr>
          <p:nvPr/>
        </p:nvSpPr>
        <p:spPr bwMode="auto">
          <a:xfrm>
            <a:off x="395288" y="549275"/>
            <a:ext cx="8135937" cy="708025"/>
          </a:xfrm>
          <a:prstGeom prst="rect">
            <a:avLst/>
          </a:prstGeom>
          <a:noFill/>
          <a:ln w="9525">
            <a:noFill/>
            <a:miter lim="800000"/>
            <a:headEnd/>
            <a:tailEnd/>
          </a:ln>
        </p:spPr>
        <p:txBody>
          <a:bodyPr>
            <a:spAutoFit/>
          </a:bodyPr>
          <a:lstStyle/>
          <a:p>
            <a:pPr algn="ctr"/>
            <a:r>
              <a:rPr lang="pl-PL" altLang="pl-PL" sz="2000">
                <a:solidFill>
                  <a:srgbClr val="00664D"/>
                </a:solidFill>
                <a:latin typeface="Verdana" pitchFamily="34" charset="0"/>
                <a:ea typeface="Verdana" pitchFamily="34" charset="0"/>
                <a:cs typeface="Verdana" pitchFamily="34" charset="0"/>
              </a:rPr>
              <a:t>Akty prawne, obowiązujące</a:t>
            </a:r>
            <a:r>
              <a:rPr lang="pl-PL" altLang="pl-PL" sz="2000">
                <a:solidFill>
                  <a:srgbClr val="FF0000"/>
                </a:solidFill>
                <a:latin typeface="Verdana" pitchFamily="34" charset="0"/>
                <a:ea typeface="Verdana" pitchFamily="34" charset="0"/>
                <a:cs typeface="Verdana" pitchFamily="34" charset="0"/>
              </a:rPr>
              <a:t> </a:t>
            </a:r>
            <a:r>
              <a:rPr lang="pl-PL" altLang="pl-PL" sz="2000">
                <a:solidFill>
                  <a:srgbClr val="00664D"/>
                </a:solidFill>
                <a:latin typeface="Verdana" pitchFamily="34" charset="0"/>
                <a:ea typeface="Verdana" pitchFamily="34" charset="0"/>
                <a:cs typeface="Verdana" pitchFamily="34" charset="0"/>
              </a:rPr>
              <a:t>nauczycieli </a:t>
            </a:r>
            <a:br>
              <a:rPr lang="pl-PL" altLang="pl-PL" sz="2000">
                <a:solidFill>
                  <a:srgbClr val="00664D"/>
                </a:solidFill>
                <a:latin typeface="Verdana" pitchFamily="34" charset="0"/>
                <a:ea typeface="Verdana" pitchFamily="34" charset="0"/>
                <a:cs typeface="Verdana" pitchFamily="34" charset="0"/>
              </a:rPr>
            </a:br>
            <a:r>
              <a:rPr lang="pl-PL" altLang="pl-PL" sz="2000">
                <a:solidFill>
                  <a:srgbClr val="00664D"/>
                </a:solidFill>
                <a:latin typeface="Verdana" pitchFamily="34" charset="0"/>
                <a:ea typeface="Verdana" pitchFamily="34" charset="0"/>
                <a:cs typeface="Verdana" pitchFamily="34" charset="0"/>
              </a:rPr>
              <a:t>powołanych do ZE</a:t>
            </a:r>
          </a:p>
        </p:txBody>
      </p:sp>
      <p:sp>
        <p:nvSpPr>
          <p:cNvPr id="14339" name="pole tekstowe 2"/>
          <p:cNvSpPr txBox="1">
            <a:spLocks noChangeArrowheads="1"/>
          </p:cNvSpPr>
          <p:nvPr/>
        </p:nvSpPr>
        <p:spPr bwMode="auto">
          <a:xfrm>
            <a:off x="179388" y="1125538"/>
            <a:ext cx="8964612" cy="6327775"/>
          </a:xfrm>
          <a:prstGeom prst="rect">
            <a:avLst/>
          </a:prstGeom>
          <a:noFill/>
          <a:ln w="9525">
            <a:noFill/>
            <a:miter lim="800000"/>
            <a:headEnd/>
            <a:tailEnd/>
          </a:ln>
        </p:spPr>
        <p:txBody>
          <a:bodyPr>
            <a:spAutoFit/>
          </a:bodyPr>
          <a:lstStyle/>
          <a:p>
            <a:pPr marL="342900" indent="-342900" eaLnBrk="1" hangingPunct="1">
              <a:lnSpc>
                <a:spcPct val="140000"/>
              </a:lnSpc>
              <a:spcBef>
                <a:spcPct val="20000"/>
              </a:spcBef>
            </a:pPr>
            <a:r>
              <a:rPr lang="pl-PL" altLang="pl-PL" sz="1600">
                <a:solidFill>
                  <a:srgbClr val="FF0000"/>
                </a:solidFill>
                <a:latin typeface="Verdana" pitchFamily="34" charset="0"/>
                <a:ea typeface="Verdana" pitchFamily="34" charset="0"/>
                <a:cs typeface="Verdana" pitchFamily="34" charset="0"/>
              </a:rPr>
              <a:t>Zasady przystępowania do matury dla obecnych uczniów i absolwentów</a:t>
            </a:r>
          </a:p>
          <a:p>
            <a:pPr marL="342900" indent="-342900" eaLnBrk="1" hangingPunct="1">
              <a:lnSpc>
                <a:spcPct val="140000"/>
              </a:lnSpc>
              <a:spcBef>
                <a:spcPct val="20000"/>
              </a:spcBef>
              <a:buFont typeface="Wingdings" pitchFamily="2" charset="2"/>
              <a:buChar char="§"/>
            </a:pPr>
            <a:r>
              <a:rPr lang="pl-PL" altLang="pl-PL" sz="1600">
                <a:solidFill>
                  <a:srgbClr val="003366"/>
                </a:solidFill>
                <a:latin typeface="Verdana" pitchFamily="34" charset="0"/>
                <a:ea typeface="Verdana" pitchFamily="34" charset="0"/>
                <a:cs typeface="Verdana" pitchFamily="34" charset="0"/>
              </a:rPr>
              <a:t>ustawa z dnia 7 września 1991 o systemie oświaty </a:t>
            </a:r>
            <a:br>
              <a:rPr lang="pl-PL" altLang="pl-PL" sz="1600">
                <a:solidFill>
                  <a:srgbClr val="003366"/>
                </a:solidFill>
                <a:latin typeface="Verdana" pitchFamily="34" charset="0"/>
                <a:ea typeface="Verdana" pitchFamily="34" charset="0"/>
                <a:cs typeface="Verdana" pitchFamily="34" charset="0"/>
              </a:rPr>
            </a:br>
            <a:r>
              <a:rPr lang="pl-PL" altLang="pl-PL" sz="1600">
                <a:solidFill>
                  <a:srgbClr val="003366"/>
                </a:solidFill>
                <a:latin typeface="Verdana" pitchFamily="34" charset="0"/>
                <a:ea typeface="Verdana" pitchFamily="34" charset="0"/>
                <a:cs typeface="Verdana" pitchFamily="34" charset="0"/>
              </a:rPr>
              <a:t>(tekst jednolity Dz.U. z 2016r., poz.1943) </a:t>
            </a:r>
          </a:p>
          <a:p>
            <a:pPr marL="342900" indent="-342900" eaLnBrk="1" hangingPunct="1">
              <a:lnSpc>
                <a:spcPct val="140000"/>
              </a:lnSpc>
              <a:spcBef>
                <a:spcPct val="20000"/>
              </a:spcBef>
              <a:buFont typeface="Wingdings" pitchFamily="2" charset="2"/>
              <a:buChar char="§"/>
            </a:pPr>
            <a:r>
              <a:rPr lang="pl-PL" altLang="pl-PL" sz="1600">
                <a:solidFill>
                  <a:srgbClr val="16165D"/>
                </a:solidFill>
                <a:latin typeface="Verdana" pitchFamily="34" charset="0"/>
                <a:ea typeface="Verdana" pitchFamily="34" charset="0"/>
                <a:cs typeface="Verdana" pitchFamily="34" charset="0"/>
              </a:rPr>
              <a:t>rozporządzenie  MEN z 21 grudnia 2016 w sprawie szczegółowych warunków   i sposobu przeprowadzania (….) i egzaminu maturalnego </a:t>
            </a:r>
            <a:br>
              <a:rPr lang="pl-PL" altLang="pl-PL" sz="1600">
                <a:solidFill>
                  <a:srgbClr val="16165D"/>
                </a:solidFill>
                <a:latin typeface="Verdana" pitchFamily="34" charset="0"/>
                <a:ea typeface="Verdana" pitchFamily="34" charset="0"/>
                <a:cs typeface="Verdana" pitchFamily="34" charset="0"/>
              </a:rPr>
            </a:br>
            <a:r>
              <a:rPr lang="pl-PL" altLang="pl-PL" sz="1600">
                <a:solidFill>
                  <a:srgbClr val="16165D"/>
                </a:solidFill>
                <a:latin typeface="Verdana" pitchFamily="34" charset="0"/>
                <a:ea typeface="Verdana" pitchFamily="34" charset="0"/>
                <a:cs typeface="Verdana" pitchFamily="34" charset="0"/>
              </a:rPr>
              <a:t>    (Dz. U. z 2016 r., poz. 2223)</a:t>
            </a:r>
          </a:p>
          <a:p>
            <a:pPr marL="342900" indent="-342900" eaLnBrk="1" hangingPunct="1">
              <a:lnSpc>
                <a:spcPct val="140000"/>
              </a:lnSpc>
              <a:spcBef>
                <a:spcPct val="20000"/>
              </a:spcBef>
              <a:buFont typeface="Wingdings" pitchFamily="2" charset="2"/>
              <a:buChar char="§"/>
            </a:pPr>
            <a:r>
              <a:rPr lang="pl-PL" altLang="pl-PL" sz="1600">
                <a:solidFill>
                  <a:srgbClr val="16165D"/>
                </a:solidFill>
                <a:latin typeface="Verdana" pitchFamily="34" charset="0"/>
                <a:ea typeface="Verdana" pitchFamily="34" charset="0"/>
                <a:cs typeface="Verdana" pitchFamily="34" charset="0"/>
              </a:rPr>
              <a:t>rozporządzenie  MEN z dnia 19maja 2020r.zmieniające rozporządzenie </a:t>
            </a:r>
            <a:br>
              <a:rPr lang="pl-PL" altLang="pl-PL" sz="1600">
                <a:solidFill>
                  <a:srgbClr val="16165D"/>
                </a:solidFill>
                <a:latin typeface="Verdana" pitchFamily="34" charset="0"/>
                <a:ea typeface="Verdana" pitchFamily="34" charset="0"/>
                <a:cs typeface="Verdana" pitchFamily="34" charset="0"/>
              </a:rPr>
            </a:br>
            <a:r>
              <a:rPr lang="pl-PL" altLang="pl-PL" sz="1600">
                <a:solidFill>
                  <a:srgbClr val="16165D"/>
                </a:solidFill>
                <a:latin typeface="Verdana" pitchFamily="34" charset="0"/>
                <a:ea typeface="Verdana" pitchFamily="34" charset="0"/>
                <a:cs typeface="Verdana" pitchFamily="34" charset="0"/>
              </a:rPr>
              <a:t>w sprawie szczególnych rozwiązań w okresie czasowego ograniczenia funkcjonowania jednostek systemu oświaty w związku z zapobieganiem, przeciwdziałaniem i zwalczaniem COVID-19 (Dz.U. z 2020, poz. 891)</a:t>
            </a:r>
          </a:p>
          <a:p>
            <a:pPr marL="342900" indent="-342900">
              <a:spcBef>
                <a:spcPct val="20000"/>
              </a:spcBef>
              <a:buFont typeface="Times New Roman" pitchFamily="18" charset="0"/>
              <a:buAutoNum type="arabicPeriod"/>
            </a:pPr>
            <a:endParaRPr lang="pl-PL" altLang="pl-PL" sz="1600">
              <a:solidFill>
                <a:srgbClr val="191966"/>
              </a:solidFill>
              <a:latin typeface="Verdana" pitchFamily="34" charset="0"/>
              <a:ea typeface="Verdana" pitchFamily="34" charset="0"/>
              <a:cs typeface="Verdana" pitchFamily="34" charset="0"/>
            </a:endParaRPr>
          </a:p>
          <a:p>
            <a:pPr marL="342900" indent="-342900">
              <a:spcBef>
                <a:spcPct val="20000"/>
              </a:spcBef>
              <a:buFont typeface="Times New Roman" pitchFamily="18" charset="0"/>
              <a:buAutoNum type="arabicPeriod"/>
            </a:pPr>
            <a:r>
              <a:rPr lang="pl-PL" altLang="pl-PL" sz="1600">
                <a:solidFill>
                  <a:srgbClr val="191966"/>
                </a:solidFill>
                <a:latin typeface="Verdana" pitchFamily="34" charset="0"/>
                <a:ea typeface="Verdana" pitchFamily="34" charset="0"/>
                <a:cs typeface="Verdana" pitchFamily="34" charset="0"/>
              </a:rPr>
              <a:t>Kodeks Pracy  (Dz. U. z 2019 r. poz. 1040, 1043, 1495)</a:t>
            </a:r>
          </a:p>
          <a:p>
            <a:pPr marL="342900" indent="-342900">
              <a:spcBef>
                <a:spcPct val="20000"/>
              </a:spcBef>
              <a:buFont typeface="Times New Roman" pitchFamily="18" charset="0"/>
              <a:buAutoNum type="arabicPeriod"/>
            </a:pPr>
            <a:endParaRPr lang="pl-PL" altLang="pl-PL" sz="1600">
              <a:solidFill>
                <a:srgbClr val="191966"/>
              </a:solidFill>
              <a:latin typeface="Verdana" pitchFamily="34" charset="0"/>
              <a:ea typeface="Verdana" pitchFamily="34" charset="0"/>
              <a:cs typeface="Verdana" pitchFamily="34" charset="0"/>
            </a:endParaRPr>
          </a:p>
          <a:p>
            <a:pPr marL="342900" indent="-342900">
              <a:lnSpc>
                <a:spcPct val="150000"/>
              </a:lnSpc>
              <a:buFontTx/>
              <a:buAutoNum type="arabicPeriod"/>
            </a:pPr>
            <a:r>
              <a:rPr lang="pl-PL" altLang="pl-PL" sz="1600">
                <a:solidFill>
                  <a:srgbClr val="191966"/>
                </a:solidFill>
                <a:latin typeface="Verdana" pitchFamily="34" charset="0"/>
                <a:ea typeface="Verdana" pitchFamily="34" charset="0"/>
                <a:cs typeface="Verdana" pitchFamily="34" charset="0"/>
              </a:rPr>
              <a:t>Kodeks Karny (Dz. U. z 2019 r. poz. 1950, 2128, z 2020 r. poz. 568)</a:t>
            </a:r>
            <a:br>
              <a:rPr lang="pl-PL" altLang="pl-PL" sz="1600">
                <a:solidFill>
                  <a:srgbClr val="191966"/>
                </a:solidFill>
                <a:latin typeface="Verdana" pitchFamily="34" charset="0"/>
                <a:ea typeface="Verdana" pitchFamily="34" charset="0"/>
                <a:cs typeface="Verdana" pitchFamily="34" charset="0"/>
              </a:rPr>
            </a:br>
            <a:endParaRPr lang="pl-PL" altLang="pl-PL" sz="1600">
              <a:solidFill>
                <a:srgbClr val="191966"/>
              </a:solidFill>
              <a:latin typeface="Verdana" pitchFamily="34" charset="0"/>
              <a:ea typeface="Verdana" pitchFamily="34" charset="0"/>
              <a:cs typeface="Verdana" pitchFamily="34" charset="0"/>
            </a:endParaRPr>
          </a:p>
          <a:p>
            <a:pPr marL="342900" indent="-342900">
              <a:lnSpc>
                <a:spcPct val="150000"/>
              </a:lnSpc>
              <a:buFontTx/>
              <a:buAutoNum type="arabicPeriod"/>
            </a:pPr>
            <a:r>
              <a:rPr lang="pl-PL" altLang="pl-PL" sz="1600">
                <a:solidFill>
                  <a:srgbClr val="191966"/>
                </a:solidFill>
                <a:latin typeface="Verdana" pitchFamily="34" charset="0"/>
                <a:ea typeface="Verdana" pitchFamily="34" charset="0"/>
                <a:cs typeface="Verdana" pitchFamily="34" charset="0"/>
              </a:rPr>
              <a:t>Karta Nauczyciela </a:t>
            </a:r>
            <a:r>
              <a:rPr lang="pl-PL" altLang="pl-PL" sz="1600">
                <a:solidFill>
                  <a:srgbClr val="002060"/>
                </a:solidFill>
                <a:latin typeface="Verdana" pitchFamily="34" charset="0"/>
                <a:ea typeface="Verdana" pitchFamily="34" charset="0"/>
                <a:cs typeface="Verdana" pitchFamily="34" charset="0"/>
              </a:rPr>
              <a:t>(Dz.U. z 2019 r. poz. 2215 )</a:t>
            </a:r>
          </a:p>
          <a:p>
            <a:pPr marL="342900" indent="-342900">
              <a:lnSpc>
                <a:spcPct val="150000"/>
              </a:lnSpc>
            </a:pPr>
            <a:endParaRPr lang="pl-PL" altLang="pl-PL" sz="1600">
              <a:solidFill>
                <a:srgbClr val="191966"/>
              </a:solidFill>
              <a:latin typeface="Verdana" pitchFamily="34" charset="0"/>
              <a:ea typeface="Verdana" pitchFamily="34" charset="0"/>
              <a:cs typeface="Verdana" pitchFamily="34" charset="0"/>
            </a:endParaRPr>
          </a:p>
          <a:p>
            <a:pPr marL="342900" indent="-342900">
              <a:buFont typeface="Times New Roman" pitchFamily="18" charset="0"/>
              <a:buAutoNum type="arabicPeriod" startAt="4"/>
            </a:pPr>
            <a:r>
              <a:rPr lang="pl-PL" altLang="pl-PL" sz="1600">
                <a:solidFill>
                  <a:srgbClr val="191966"/>
                </a:solidFill>
                <a:latin typeface="Verdana" pitchFamily="34" charset="0"/>
                <a:ea typeface="Verdana" pitchFamily="34" charset="0"/>
                <a:cs typeface="Verdana" pitchFamily="34" charset="0"/>
              </a:rPr>
              <a:t>Ustawa o ochronie danych osobowych (Dz. U.  z 2018 r. poz. 1000</a:t>
            </a:r>
            <a:r>
              <a:rPr lang="pl-PL" altLang="pl-PL" sz="1800">
                <a:solidFill>
                  <a:srgbClr val="191966"/>
                </a:solidFill>
                <a:latin typeface="Verdana" pitchFamily="34" charset="0"/>
                <a:ea typeface="Verdana" pitchFamily="34" charset="0"/>
                <a:cs typeface="Verdana" pitchFamily="34" charset="0"/>
              </a:rPr>
              <a:t>)</a:t>
            </a:r>
            <a:endParaRPr lang="pl-PL" altLang="pl-PL" sz="1600">
              <a:solidFill>
                <a:srgbClr val="191966"/>
              </a:solidFill>
              <a:latin typeface="Verdana" pitchFamily="34" charset="0"/>
              <a:ea typeface="Verdana" pitchFamily="34" charset="0"/>
              <a:cs typeface="Verdana" pitchFamily="34" charset="0"/>
            </a:endParaRPr>
          </a:p>
        </p:txBody>
      </p:sp>
    </p:spTree>
  </p:cSld>
  <p:clrMapOvr>
    <a:masterClrMapping/>
  </p:clrMapOvr>
  <p:transition>
    <p:wipe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457200" y="685800"/>
            <a:ext cx="8153400" cy="830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defRPr/>
            </a:pPr>
            <a:r>
              <a:rPr lang="pl-PL" altLang="pl-PL" sz="2400" dirty="0" smtClean="0">
                <a:solidFill>
                  <a:schemeClr val="accent1">
                    <a:lumMod val="50000"/>
                  </a:schemeClr>
                </a:solidFill>
                <a:latin typeface="Verdana" panose="020B0604030504040204" pitchFamily="34" charset="0"/>
              </a:rPr>
              <a:t>Porządkowanie i pakowanie materiałów egzaminacyjnych i dokumentacji</a:t>
            </a:r>
          </a:p>
        </p:txBody>
      </p:sp>
      <p:sp>
        <p:nvSpPr>
          <p:cNvPr id="111619" name="Rectangle 4"/>
          <p:cNvSpPr>
            <a:spLocks noChangeArrowheads="1"/>
          </p:cNvSpPr>
          <p:nvPr/>
        </p:nvSpPr>
        <p:spPr bwMode="auto">
          <a:xfrm>
            <a:off x="142875" y="2636838"/>
            <a:ext cx="8964613" cy="2554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AutoNum type="arabicPeriod"/>
              <a:defRPr/>
            </a:pPr>
            <a:r>
              <a:rPr lang="pl-PL" altLang="pl-PL" sz="2000" dirty="0" smtClean="0">
                <a:solidFill>
                  <a:schemeClr val="accent6">
                    <a:lumMod val="75000"/>
                  </a:schemeClr>
                </a:solidFill>
                <a:latin typeface="Verdana" panose="020B0604030504040204" pitchFamily="34" charset="0"/>
              </a:rPr>
              <a:t>W przypadku egzaminu z nauczycielem wspomagającym do koperty wkładamy także arkusz nauczyciela i nagranie. Kopertę należy opisać zgodnie z instrukcją.</a:t>
            </a:r>
          </a:p>
          <a:p>
            <a:pPr eaLnBrk="1" hangingPunct="1">
              <a:spcBef>
                <a:spcPct val="50000"/>
              </a:spcBef>
              <a:buFontTx/>
              <a:buAutoNum type="arabicPeriod"/>
              <a:defRPr/>
            </a:pPr>
            <a:r>
              <a:rPr lang="pl-PL" altLang="pl-PL" sz="2000" dirty="0" smtClean="0">
                <a:solidFill>
                  <a:schemeClr val="accent6">
                    <a:lumMod val="75000"/>
                  </a:schemeClr>
                </a:solidFill>
                <a:latin typeface="Verdana" panose="020B0604030504040204" pitchFamily="34" charset="0"/>
              </a:rPr>
              <a:t>Niewykorzystane arkusze egzaminacyjne i bezpieczne koperty należy przekazać przewodniczącemu ZN.</a:t>
            </a:r>
          </a:p>
          <a:p>
            <a:pPr eaLnBrk="1" hangingPunct="1">
              <a:spcBef>
                <a:spcPct val="50000"/>
              </a:spcBef>
              <a:buFontTx/>
              <a:buAutoNum type="arabicPeriod"/>
              <a:defRPr/>
            </a:pPr>
            <a:r>
              <a:rPr lang="pl-PL" altLang="pl-PL" sz="2000" dirty="0" smtClean="0">
                <a:solidFill>
                  <a:schemeClr val="accent6">
                    <a:lumMod val="75000"/>
                  </a:schemeClr>
                </a:solidFill>
                <a:latin typeface="Verdana" panose="020B0604030504040204" pitchFamily="34" charset="0"/>
              </a:rPr>
              <a:t>Z przebiegu egzaminu sporządza się protokół </a:t>
            </a:r>
            <a:br>
              <a:rPr lang="pl-PL" altLang="pl-PL" sz="2000" dirty="0" smtClean="0">
                <a:solidFill>
                  <a:schemeClr val="accent6">
                    <a:lumMod val="75000"/>
                  </a:schemeClr>
                </a:solidFill>
                <a:latin typeface="Verdana" panose="020B0604030504040204" pitchFamily="34" charset="0"/>
              </a:rPr>
            </a:br>
            <a:r>
              <a:rPr lang="pl-PL" altLang="pl-PL" sz="2000" dirty="0" smtClean="0">
                <a:solidFill>
                  <a:schemeClr val="accent6">
                    <a:lumMod val="75000"/>
                  </a:schemeClr>
                </a:solidFill>
                <a:latin typeface="Verdana" panose="020B0604030504040204" pitchFamily="34" charset="0"/>
              </a:rPr>
              <a:t>(Zał. Nr 16).</a:t>
            </a:r>
          </a:p>
        </p:txBody>
      </p:sp>
    </p:spTree>
  </p:cSld>
  <p:clrMapOvr>
    <a:masterClrMapping/>
  </p:clrMapOvr>
  <p:transition>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ytuł 1"/>
          <p:cNvSpPr>
            <a:spLocks noGrp="1"/>
          </p:cNvSpPr>
          <p:nvPr>
            <p:ph type="title"/>
          </p:nvPr>
        </p:nvSpPr>
        <p:spPr/>
        <p:txBody>
          <a:bodyPr/>
          <a:lstStyle/>
          <a:p>
            <a:r>
              <a:rPr lang="pl-PL" altLang="pl-PL" sz="2400" b="1" smtClean="0">
                <a:solidFill>
                  <a:srgbClr val="00664D"/>
                </a:solidFill>
                <a:latin typeface="Verdana" pitchFamily="34" charset="0"/>
                <a:ea typeface="Verdana" pitchFamily="34" charset="0"/>
                <a:cs typeface="Verdana" pitchFamily="34" charset="0"/>
              </a:rPr>
              <a:t>Redystrybucja materiałów egzaminacyjnych</a:t>
            </a:r>
          </a:p>
        </p:txBody>
      </p:sp>
      <p:sp>
        <p:nvSpPr>
          <p:cNvPr id="137219" name="Symbol zastępczy zawartości 2"/>
          <p:cNvSpPr>
            <a:spLocks noGrp="1"/>
          </p:cNvSpPr>
          <p:nvPr>
            <p:ph idx="1"/>
          </p:nvPr>
        </p:nvSpPr>
        <p:spPr>
          <a:xfrm>
            <a:off x="323850" y="1981200"/>
            <a:ext cx="8640763" cy="4114800"/>
          </a:xfrm>
        </p:spPr>
        <p:txBody>
          <a:bodyPr/>
          <a:lstStyle/>
          <a:p>
            <a:r>
              <a:rPr lang="pl-PL" altLang="pl-PL" sz="2000" b="1" smtClean="0">
                <a:solidFill>
                  <a:srgbClr val="22228B"/>
                </a:solidFill>
                <a:latin typeface="Verdana" pitchFamily="34" charset="0"/>
                <a:ea typeface="Verdana" pitchFamily="34" charset="0"/>
                <a:cs typeface="Verdana" pitchFamily="34" charset="0"/>
              </a:rPr>
              <a:t>Zasady redystrybucji materiałów egzaminacyjnych </a:t>
            </a:r>
            <a:br>
              <a:rPr lang="pl-PL" altLang="pl-PL" sz="2000" b="1" smtClean="0">
                <a:solidFill>
                  <a:srgbClr val="22228B"/>
                </a:solidFill>
                <a:latin typeface="Verdana" pitchFamily="34" charset="0"/>
                <a:ea typeface="Verdana" pitchFamily="34" charset="0"/>
                <a:cs typeface="Verdana" pitchFamily="34" charset="0"/>
              </a:rPr>
            </a:br>
            <a:r>
              <a:rPr lang="pl-PL" altLang="pl-PL" sz="2000" b="1" smtClean="0">
                <a:solidFill>
                  <a:srgbClr val="22228B"/>
                </a:solidFill>
                <a:latin typeface="Verdana" pitchFamily="34" charset="0"/>
                <a:ea typeface="Verdana" pitchFamily="34" charset="0"/>
                <a:cs typeface="Verdana" pitchFamily="34" charset="0"/>
              </a:rPr>
              <a:t>są analogiczne jak w latach ubiegłych </a:t>
            </a:r>
            <a:br>
              <a:rPr lang="pl-PL" altLang="pl-PL" sz="2000" b="1" smtClean="0">
                <a:solidFill>
                  <a:srgbClr val="22228B"/>
                </a:solidFill>
                <a:latin typeface="Verdana" pitchFamily="34" charset="0"/>
                <a:ea typeface="Verdana" pitchFamily="34" charset="0"/>
                <a:cs typeface="Verdana" pitchFamily="34" charset="0"/>
              </a:rPr>
            </a:br>
            <a:r>
              <a:rPr lang="pl-PL" altLang="pl-PL" sz="2000" b="1" smtClean="0">
                <a:solidFill>
                  <a:srgbClr val="22228B"/>
                </a:solidFill>
                <a:latin typeface="Verdana" pitchFamily="34" charset="0"/>
                <a:ea typeface="Verdana" pitchFamily="34" charset="0"/>
                <a:cs typeface="Verdana" pitchFamily="34" charset="0"/>
              </a:rPr>
              <a:t>(kurier przyjedzie do szkoły po materiały egzaminacyjne w godz. 14 – 16)</a:t>
            </a:r>
          </a:p>
          <a:p>
            <a:endParaRPr lang="pl-PL" altLang="pl-PL" sz="2000" b="1" smtClean="0">
              <a:solidFill>
                <a:srgbClr val="22228B"/>
              </a:solidFill>
              <a:latin typeface="Verdana" pitchFamily="34" charset="0"/>
              <a:ea typeface="Verdana" pitchFamily="34" charset="0"/>
              <a:cs typeface="Verdana" pitchFamily="34" charset="0"/>
            </a:endParaRPr>
          </a:p>
          <a:p>
            <a:r>
              <a:rPr lang="pl-PL" altLang="pl-PL" sz="2000" b="1" smtClean="0">
                <a:solidFill>
                  <a:srgbClr val="FF0000"/>
                </a:solidFill>
                <a:latin typeface="Verdana" pitchFamily="34" charset="0"/>
                <a:ea typeface="Verdana" pitchFamily="34" charset="0"/>
                <a:cs typeface="Verdana" pitchFamily="34" charset="0"/>
              </a:rPr>
              <a:t>Wyjątek</a:t>
            </a:r>
            <a:r>
              <a:rPr lang="pl-PL" altLang="pl-PL" sz="2000" b="1" smtClean="0">
                <a:solidFill>
                  <a:srgbClr val="22228B"/>
                </a:solidFill>
                <a:latin typeface="Verdana" pitchFamily="34" charset="0"/>
                <a:ea typeface="Verdana" pitchFamily="34" charset="0"/>
                <a:cs typeface="Verdana" pitchFamily="34" charset="0"/>
              </a:rPr>
              <a:t> stanowi dzień </a:t>
            </a:r>
            <a:r>
              <a:rPr lang="pl-PL" altLang="pl-PL" sz="2000" b="1" smtClean="0">
                <a:solidFill>
                  <a:srgbClr val="FF0000"/>
                </a:solidFill>
                <a:latin typeface="Verdana" pitchFamily="34" charset="0"/>
                <a:ea typeface="Verdana" pitchFamily="34" charset="0"/>
                <a:cs typeface="Verdana" pitchFamily="34" charset="0"/>
              </a:rPr>
              <a:t>10 maja </a:t>
            </a:r>
            <a:r>
              <a:rPr lang="pl-PL" altLang="pl-PL" sz="2000" b="1" smtClean="0">
                <a:solidFill>
                  <a:srgbClr val="22228B"/>
                </a:solidFill>
                <a:latin typeface="Verdana" pitchFamily="34" charset="0"/>
                <a:ea typeface="Verdana" pitchFamily="34" charset="0"/>
                <a:cs typeface="Verdana" pitchFamily="34" charset="0"/>
              </a:rPr>
              <a:t>(język angielski).</a:t>
            </a:r>
            <a:br>
              <a:rPr lang="pl-PL" altLang="pl-PL" sz="2000" b="1" smtClean="0">
                <a:solidFill>
                  <a:srgbClr val="22228B"/>
                </a:solidFill>
                <a:latin typeface="Verdana" pitchFamily="34" charset="0"/>
                <a:ea typeface="Verdana" pitchFamily="34" charset="0"/>
                <a:cs typeface="Verdana" pitchFamily="34" charset="0"/>
              </a:rPr>
            </a:br>
            <a:r>
              <a:rPr lang="pl-PL" altLang="pl-PL" sz="2000" b="1" smtClean="0">
                <a:solidFill>
                  <a:srgbClr val="22228B"/>
                </a:solidFill>
                <a:latin typeface="Verdana" pitchFamily="34" charset="0"/>
                <a:ea typeface="Verdana" pitchFamily="34" charset="0"/>
                <a:cs typeface="Verdana" pitchFamily="34" charset="0"/>
              </a:rPr>
              <a:t>W tym dniu kurier przyjedzie do szkoły dwukrotnie </a:t>
            </a:r>
            <a:br>
              <a:rPr lang="pl-PL" altLang="pl-PL" sz="2000" b="1" smtClean="0">
                <a:solidFill>
                  <a:srgbClr val="22228B"/>
                </a:solidFill>
                <a:latin typeface="Verdana" pitchFamily="34" charset="0"/>
                <a:ea typeface="Verdana" pitchFamily="34" charset="0"/>
                <a:cs typeface="Verdana" pitchFamily="34" charset="0"/>
              </a:rPr>
            </a:br>
            <a:r>
              <a:rPr lang="pl-PL" altLang="pl-PL" sz="2000" b="1" smtClean="0">
                <a:solidFill>
                  <a:srgbClr val="22228B"/>
                </a:solidFill>
                <a:latin typeface="Verdana" pitchFamily="34" charset="0"/>
                <a:ea typeface="Verdana" pitchFamily="34" charset="0"/>
                <a:cs typeface="Verdana" pitchFamily="34" charset="0"/>
              </a:rPr>
              <a:t>godz. 14 – 16 – poziom podstawowy, </a:t>
            </a:r>
            <a:br>
              <a:rPr lang="pl-PL" altLang="pl-PL" sz="2000" b="1" smtClean="0">
                <a:solidFill>
                  <a:srgbClr val="22228B"/>
                </a:solidFill>
                <a:latin typeface="Verdana" pitchFamily="34" charset="0"/>
                <a:ea typeface="Verdana" pitchFamily="34" charset="0"/>
                <a:cs typeface="Verdana" pitchFamily="34" charset="0"/>
              </a:rPr>
            </a:br>
            <a:r>
              <a:rPr lang="pl-PL" altLang="pl-PL" sz="2000" b="1" smtClean="0">
                <a:solidFill>
                  <a:srgbClr val="22228B"/>
                </a:solidFill>
                <a:latin typeface="Verdana" pitchFamily="34" charset="0"/>
                <a:ea typeface="Verdana" pitchFamily="34" charset="0"/>
                <a:cs typeface="Verdana" pitchFamily="34" charset="0"/>
              </a:rPr>
              <a:t>godz. 17 – 18 – poziom rozszerzony/dwujęzyczny</a:t>
            </a:r>
          </a:p>
        </p:txBody>
      </p:sp>
    </p:spTree>
  </p:cSld>
  <p:clrMapOvr>
    <a:masterClrMapping/>
  </p:clrMapOvr>
  <p:transition>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pole tekstowe 3"/>
          <p:cNvSpPr txBox="1">
            <a:spLocks noChangeArrowheads="1"/>
          </p:cNvSpPr>
          <p:nvPr/>
        </p:nvSpPr>
        <p:spPr bwMode="auto">
          <a:xfrm>
            <a:off x="611188" y="404813"/>
            <a:ext cx="7705725" cy="830262"/>
          </a:xfrm>
          <a:prstGeom prst="rect">
            <a:avLst/>
          </a:prstGeom>
          <a:noFill/>
          <a:ln w="9525">
            <a:noFill/>
            <a:miter lim="800000"/>
            <a:headEnd/>
            <a:tailEnd/>
          </a:ln>
        </p:spPr>
        <p:txBody>
          <a:bodyPr>
            <a:spAutoFit/>
          </a:bodyPr>
          <a:lstStyle/>
          <a:p>
            <a:pPr algn="ctr"/>
            <a:r>
              <a:rPr lang="pl-PL" altLang="pl-PL" sz="2400">
                <a:solidFill>
                  <a:srgbClr val="00664D"/>
                </a:solidFill>
                <a:latin typeface="Verdana" pitchFamily="34" charset="0"/>
                <a:ea typeface="Verdana" pitchFamily="34" charset="0"/>
                <a:cs typeface="Verdana" pitchFamily="34" charset="0"/>
              </a:rPr>
              <a:t>Szczegółowe instrukcje dot. pisemnych egzaminów maturalnych </a:t>
            </a:r>
          </a:p>
        </p:txBody>
      </p:sp>
      <p:sp>
        <p:nvSpPr>
          <p:cNvPr id="138243" name="pole tekstowe 3"/>
          <p:cNvSpPr txBox="1">
            <a:spLocks noChangeArrowheads="1"/>
          </p:cNvSpPr>
          <p:nvPr/>
        </p:nvSpPr>
        <p:spPr bwMode="auto">
          <a:xfrm>
            <a:off x="0" y="2636838"/>
            <a:ext cx="9144000" cy="1631950"/>
          </a:xfrm>
          <a:prstGeom prst="rect">
            <a:avLst/>
          </a:prstGeom>
          <a:noFill/>
          <a:ln w="9525">
            <a:noFill/>
            <a:miter lim="800000"/>
            <a:headEnd/>
            <a:tailEnd/>
          </a:ln>
        </p:spPr>
        <p:txBody>
          <a:bodyPr>
            <a:spAutoFit/>
          </a:bodyPr>
          <a:lstStyle/>
          <a:p>
            <a:pPr marL="457200" indent="-457200">
              <a:buFontTx/>
              <a:buAutoNum type="arabicPeriod"/>
            </a:pPr>
            <a:r>
              <a:rPr lang="pl-PL" altLang="pl-PL" sz="2000">
                <a:solidFill>
                  <a:srgbClr val="22228B"/>
                </a:solidFill>
                <a:latin typeface="Verdana" pitchFamily="34" charset="0"/>
                <a:ea typeface="Verdana" pitchFamily="34" charset="0"/>
                <a:cs typeface="Verdana" pitchFamily="34" charset="0"/>
              </a:rPr>
              <a:t>Informacje dotyczące egzaminu z informatyki – str. 71-73</a:t>
            </a:r>
            <a:br>
              <a:rPr lang="pl-PL" altLang="pl-PL" sz="2000">
                <a:solidFill>
                  <a:srgbClr val="22228B"/>
                </a:solidFill>
                <a:latin typeface="Verdana" pitchFamily="34" charset="0"/>
                <a:ea typeface="Verdana" pitchFamily="34" charset="0"/>
                <a:cs typeface="Verdana" pitchFamily="34" charset="0"/>
              </a:rPr>
            </a:br>
            <a:endParaRPr lang="pl-PL" altLang="pl-PL" sz="2000">
              <a:solidFill>
                <a:srgbClr val="22228B"/>
              </a:solidFill>
              <a:latin typeface="Verdana" pitchFamily="34" charset="0"/>
              <a:ea typeface="Verdana" pitchFamily="34" charset="0"/>
              <a:cs typeface="Verdana" pitchFamily="34" charset="0"/>
            </a:endParaRPr>
          </a:p>
          <a:p>
            <a:pPr marL="457200" indent="-457200">
              <a:buFontTx/>
              <a:buAutoNum type="arabicPeriod"/>
            </a:pPr>
            <a:endParaRPr lang="pl-PL" altLang="pl-PL" sz="2000">
              <a:solidFill>
                <a:srgbClr val="22228B"/>
              </a:solidFill>
              <a:latin typeface="Verdana" pitchFamily="34" charset="0"/>
              <a:ea typeface="Verdana" pitchFamily="34" charset="0"/>
              <a:cs typeface="Verdana" pitchFamily="34" charset="0"/>
            </a:endParaRPr>
          </a:p>
          <a:p>
            <a:pPr marL="457200" indent="-457200">
              <a:buFontTx/>
              <a:buAutoNum type="arabicPeriod"/>
            </a:pPr>
            <a:r>
              <a:rPr lang="pl-PL" altLang="pl-PL" sz="2000">
                <a:solidFill>
                  <a:srgbClr val="22228B"/>
                </a:solidFill>
                <a:latin typeface="Verdana" pitchFamily="34" charset="0"/>
                <a:ea typeface="Verdana" pitchFamily="34" charset="0"/>
                <a:cs typeface="Verdana" pitchFamily="34" charset="0"/>
              </a:rPr>
              <a:t>Sytuacje szczególne w trakcie egzaminu maturalnego – str. 75 - 82</a:t>
            </a:r>
          </a:p>
        </p:txBody>
      </p:sp>
    </p:spTree>
  </p:cSld>
  <p:clrMapOvr>
    <a:masterClrMapping/>
  </p:clrMapOvr>
  <p:transition>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0" y="228600"/>
            <a:ext cx="7924800" cy="381000"/>
          </a:xfrm>
        </p:spPr>
        <p:txBody>
          <a:bodyPr/>
          <a:lstStyle/>
          <a:p>
            <a:pPr eaLnBrk="1" hangingPunct="1">
              <a:defRPr/>
            </a:pPr>
            <a:r>
              <a:rPr lang="pl-PL" altLang="pl-PL" sz="2400" b="1" dirty="0" smtClean="0">
                <a:solidFill>
                  <a:schemeClr val="accent1">
                    <a:lumMod val="50000"/>
                  </a:schemeClr>
                </a:solidFill>
                <a:latin typeface="Verdana" panose="020B0604030504040204" pitchFamily="34" charset="0"/>
              </a:rPr>
              <a:t>Błędy  w pracach ZN ich konsekwencje</a:t>
            </a:r>
          </a:p>
        </p:txBody>
      </p:sp>
      <p:graphicFrame>
        <p:nvGraphicFramePr>
          <p:cNvPr id="195651" name="Group 67"/>
          <p:cNvGraphicFramePr>
            <a:graphicFrameLocks noGrp="1"/>
          </p:cNvGraphicFramePr>
          <p:nvPr>
            <p:ph type="body" idx="1"/>
          </p:nvPr>
        </p:nvGraphicFramePr>
        <p:xfrm>
          <a:off x="179388" y="685800"/>
          <a:ext cx="8785225" cy="6161123"/>
        </p:xfrm>
        <a:graphic>
          <a:graphicData uri="http://schemas.openxmlformats.org/drawingml/2006/table">
            <a:tbl>
              <a:tblPr/>
              <a:tblGrid>
                <a:gridCol w="355883">
                  <a:extLst>
                    <a:ext uri="{9D8B030D-6E8A-4147-A177-3AD203B41FA5}">
                      <a16:colId xmlns:a16="http://schemas.microsoft.com/office/drawing/2014/main" xmlns="" val="20000"/>
                    </a:ext>
                  </a:extLst>
                </a:gridCol>
                <a:gridCol w="4118074">
                  <a:extLst>
                    <a:ext uri="{9D8B030D-6E8A-4147-A177-3AD203B41FA5}">
                      <a16:colId xmlns:a16="http://schemas.microsoft.com/office/drawing/2014/main" xmlns="" val="20001"/>
                    </a:ext>
                  </a:extLst>
                </a:gridCol>
                <a:gridCol w="4311268">
                  <a:extLst>
                    <a:ext uri="{9D8B030D-6E8A-4147-A177-3AD203B41FA5}">
                      <a16:colId xmlns:a16="http://schemas.microsoft.com/office/drawing/2014/main" xmlns="" val="20002"/>
                    </a:ext>
                  </a:extLst>
                </a:gridCol>
              </a:tblGrid>
              <a:tr h="457098">
                <a:tc>
                  <a:txBody>
                    <a:bodyPr/>
                    <a:lstStyle>
                      <a:lvl1pPr>
                        <a:defRPr sz="28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000">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pl-PL" sz="1000" b="0" i="0" u="none" strike="noStrike" cap="none" normalizeH="0" baseline="0" noProof="1" smtClean="0">
                          <a:ln>
                            <a:noFill/>
                          </a:ln>
                          <a:solidFill>
                            <a:schemeClr val="tx1"/>
                          </a:solidFill>
                          <a:effectLst/>
                          <a:latin typeface="Arial" panose="020B0604020202020204" pitchFamily="34" charset="0"/>
                          <a:cs typeface="Arial" panose="020B0604020202020204" pitchFamily="34" charset="0"/>
                        </a:rPr>
                        <a:t> </a:t>
                      </a:r>
                      <a:endParaRPr kumimoji="0" lang="pl-PL" sz="2400" b="0" i="0" u="none" strike="noStrike" cap="none" normalizeH="0" baseline="0" noProof="1" smtClean="0">
                        <a:ln>
                          <a:noFill/>
                        </a:ln>
                        <a:solidFill>
                          <a:schemeClr val="tx1"/>
                        </a:solidFill>
                        <a:effectLst/>
                        <a:latin typeface="Times New Roman" panose="02020603050405020304" pitchFamily="18" charset="0"/>
                      </a:endParaRPr>
                    </a:p>
                  </a:txBody>
                  <a:tcPr marL="91443" marR="91443"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000">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l-PL" sz="2000" b="1" i="0" u="none" strike="noStrike" cap="none" normalizeH="0" baseline="0" noProof="1" smtClean="0">
                          <a:ln>
                            <a:noFill/>
                          </a:ln>
                          <a:solidFill>
                            <a:schemeClr val="accent6">
                              <a:lumMod val="75000"/>
                            </a:schemeClr>
                          </a:solidFill>
                          <a:effectLst/>
                          <a:latin typeface="Verdana" panose="020B0604030504040204" pitchFamily="34" charset="0"/>
                        </a:rPr>
                        <a:t>B</a:t>
                      </a:r>
                      <a:r>
                        <a:rPr kumimoji="0" lang="pl-PL" sz="2000" b="1" i="0" u="none" strike="noStrike" cap="none" normalizeH="0" baseline="0" noProof="1" smtClean="0">
                          <a:ln>
                            <a:noFill/>
                          </a:ln>
                          <a:solidFill>
                            <a:schemeClr val="accent6">
                              <a:lumMod val="75000"/>
                            </a:schemeClr>
                          </a:solidFill>
                          <a:effectLst/>
                          <a:latin typeface="Verdana" panose="020B0604030504040204" pitchFamily="34" charset="0"/>
                          <a:cs typeface="Times New Roman" panose="02020603050405020304" pitchFamily="18" charset="0"/>
                        </a:rPr>
                        <a:t>ł</a:t>
                      </a:r>
                      <a:r>
                        <a:rPr kumimoji="0" lang="pl-PL" sz="2000" b="1" i="0" u="none" strike="noStrike" cap="none" normalizeH="0" baseline="0" noProof="1" smtClean="0">
                          <a:ln>
                            <a:noFill/>
                          </a:ln>
                          <a:solidFill>
                            <a:schemeClr val="accent6">
                              <a:lumMod val="75000"/>
                            </a:schemeClr>
                          </a:solidFill>
                          <a:effectLst/>
                          <a:latin typeface="Verdana" panose="020B0604030504040204" pitchFamily="34" charset="0"/>
                        </a:rPr>
                        <a:t>ą</a:t>
                      </a:r>
                      <a:r>
                        <a:rPr kumimoji="0" lang="pl-PL" sz="2000" b="1" i="0" u="none" strike="noStrike" cap="none" normalizeH="0" baseline="0" noProof="1" smtClean="0">
                          <a:ln>
                            <a:noFill/>
                          </a:ln>
                          <a:solidFill>
                            <a:schemeClr val="accent6">
                              <a:lumMod val="75000"/>
                            </a:schemeClr>
                          </a:solidFill>
                          <a:effectLst/>
                          <a:latin typeface="Verdana" panose="020B0604030504040204" pitchFamily="34" charset="0"/>
                          <a:cs typeface="Times New Roman" panose="02020603050405020304" pitchFamily="18" charset="0"/>
                        </a:rPr>
                        <a:t>d</a:t>
                      </a:r>
                      <a:endParaRPr kumimoji="0" lang="pl-PL" sz="2000" b="1" i="0" u="none" strike="noStrike" cap="none" normalizeH="0" baseline="0" noProof="1" smtClean="0">
                        <a:ln>
                          <a:noFill/>
                        </a:ln>
                        <a:solidFill>
                          <a:schemeClr val="accent6">
                            <a:lumMod val="75000"/>
                          </a:schemeClr>
                        </a:solidFill>
                        <a:effectLst/>
                        <a:latin typeface="Verdana" panose="020B0604030504040204" pitchFamily="34" charset="0"/>
                      </a:endParaRPr>
                    </a:p>
                  </a:txBody>
                  <a:tcPr marL="91443" marR="91443"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000">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l-PL" sz="2000" b="1" i="0" u="none" strike="noStrike" cap="none" normalizeH="0" baseline="0" noProof="1" smtClean="0">
                          <a:ln>
                            <a:noFill/>
                          </a:ln>
                          <a:solidFill>
                            <a:schemeClr val="accent6">
                              <a:lumMod val="75000"/>
                            </a:schemeClr>
                          </a:solidFill>
                          <a:effectLst/>
                          <a:latin typeface="Verdana" panose="020B0604030504040204" pitchFamily="34" charset="0"/>
                        </a:rPr>
                        <a:t>K</a:t>
                      </a:r>
                      <a:r>
                        <a:rPr kumimoji="0" lang="pl-PL" sz="2000" b="1" i="0" u="none" strike="noStrike" cap="none" normalizeH="0" baseline="0" noProof="1" smtClean="0">
                          <a:ln>
                            <a:noFill/>
                          </a:ln>
                          <a:solidFill>
                            <a:schemeClr val="accent6">
                              <a:lumMod val="75000"/>
                            </a:schemeClr>
                          </a:solidFill>
                          <a:effectLst/>
                          <a:latin typeface="Verdana" panose="020B0604030504040204" pitchFamily="34" charset="0"/>
                          <a:cs typeface="Times New Roman" panose="02020603050405020304" pitchFamily="18" charset="0"/>
                        </a:rPr>
                        <a:t>onsekwencje</a:t>
                      </a:r>
                      <a:endParaRPr kumimoji="0" lang="pl-PL" sz="2000" b="1" i="0" u="none" strike="noStrike" cap="none" normalizeH="0" baseline="0" noProof="1" smtClean="0">
                        <a:ln>
                          <a:noFill/>
                        </a:ln>
                        <a:solidFill>
                          <a:schemeClr val="accent6">
                            <a:lumMod val="75000"/>
                          </a:schemeClr>
                        </a:solidFill>
                        <a:effectLst/>
                        <a:latin typeface="Verdana" panose="020B0604030504040204" pitchFamily="34" charset="0"/>
                      </a:endParaRPr>
                    </a:p>
                  </a:txBody>
                  <a:tcPr marL="91443" marR="91443" marT="45711" marB="4571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218929">
                <a:tc>
                  <a:txBody>
                    <a:bodyPr/>
                    <a:lstStyle>
                      <a:lvl1pPr>
                        <a:defRPr sz="28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000">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pl-PL" sz="1400" b="1" i="0" u="none" strike="noStrike" cap="none" normalizeH="0" baseline="0" noProof="1" smtClean="0">
                          <a:ln>
                            <a:noFill/>
                          </a:ln>
                          <a:solidFill>
                            <a:schemeClr val="accent6">
                              <a:lumMod val="75000"/>
                            </a:schemeClr>
                          </a:solidFill>
                          <a:effectLst/>
                          <a:latin typeface="Times New Roman" panose="02020603050405020304" pitchFamily="18" charset="0"/>
                          <a:cs typeface="Times New Roman" panose="02020603050405020304" pitchFamily="18" charset="0"/>
                        </a:rPr>
                        <a:t>1</a:t>
                      </a:r>
                      <a:r>
                        <a:rPr kumimoji="0" lang="pl-PL" sz="1400" b="1" i="0" u="none" strike="noStrike" cap="none" normalizeH="0" baseline="0" dirty="0" smtClean="0">
                          <a:ln>
                            <a:noFill/>
                          </a:ln>
                          <a:solidFill>
                            <a:schemeClr val="accent6">
                              <a:lumMod val="75000"/>
                            </a:schemeClr>
                          </a:solidFill>
                          <a:effectLst/>
                          <a:latin typeface="Times New Roman" panose="02020603050405020304" pitchFamily="18" charset="0"/>
                        </a:rPr>
                        <a:t>.</a:t>
                      </a:r>
                      <a:endParaRPr kumimoji="0" lang="pl-PL" sz="2400" b="1" i="0" u="none" strike="noStrike" cap="none" normalizeH="0" baseline="0" noProof="1" smtClean="0">
                        <a:ln>
                          <a:noFill/>
                        </a:ln>
                        <a:solidFill>
                          <a:schemeClr val="accent6">
                            <a:lumMod val="75000"/>
                          </a:schemeClr>
                        </a:solidFill>
                        <a:effectLst/>
                        <a:latin typeface="Times New Roman" panose="02020603050405020304" pitchFamily="18" charset="0"/>
                      </a:endParaRPr>
                    </a:p>
                  </a:txBody>
                  <a:tcPr marL="91443" marR="91443"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000">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pl-PL" sz="1600" b="1" i="0" u="none" strike="noStrike" cap="none" normalizeH="0" baseline="0" noProof="1" smtClean="0">
                          <a:ln>
                            <a:noFill/>
                          </a:ln>
                          <a:solidFill>
                            <a:schemeClr val="accent6">
                              <a:lumMod val="75000"/>
                            </a:schemeClr>
                          </a:solidFill>
                          <a:effectLst/>
                          <a:latin typeface="Verdana" panose="020B0604030504040204" pitchFamily="34" charset="0"/>
                          <a:cs typeface="Times New Roman" panose="02020603050405020304" pitchFamily="18" charset="0"/>
                        </a:rPr>
                        <a:t>Nieinformowanie zdających </a:t>
                      </a:r>
                      <a:r>
                        <a:rPr kumimoji="0" lang="pl-PL" sz="1600" b="1" i="0" u="none" strike="noStrike" cap="none" normalizeH="0" baseline="0" dirty="0" smtClean="0">
                          <a:ln>
                            <a:noFill/>
                          </a:ln>
                          <a:solidFill>
                            <a:schemeClr val="accent6">
                              <a:lumMod val="75000"/>
                            </a:schemeClr>
                          </a:solidFill>
                          <a:effectLst/>
                          <a:latin typeface="Verdana" panose="020B0604030504040204" pitchFamily="34" charset="0"/>
                        </a:rPr>
                        <a:t/>
                      </a:r>
                      <a:br>
                        <a:rPr kumimoji="0" lang="pl-PL" sz="1600" b="1" i="0" u="none" strike="noStrike" cap="none" normalizeH="0" baseline="0" dirty="0" smtClean="0">
                          <a:ln>
                            <a:noFill/>
                          </a:ln>
                          <a:solidFill>
                            <a:schemeClr val="accent6">
                              <a:lumMod val="75000"/>
                            </a:schemeClr>
                          </a:solidFill>
                          <a:effectLst/>
                          <a:latin typeface="Verdana" panose="020B0604030504040204" pitchFamily="34" charset="0"/>
                        </a:rPr>
                      </a:br>
                      <a:r>
                        <a:rPr kumimoji="0" lang="pl-PL" sz="1600" b="1" i="0" u="none" strike="noStrike" cap="none" normalizeH="0" baseline="0" noProof="1" smtClean="0">
                          <a:ln>
                            <a:noFill/>
                          </a:ln>
                          <a:solidFill>
                            <a:schemeClr val="accent6">
                              <a:lumMod val="75000"/>
                            </a:schemeClr>
                          </a:solidFill>
                          <a:effectLst/>
                          <a:latin typeface="Verdana" panose="020B0604030504040204" pitchFamily="34" charset="0"/>
                          <a:cs typeface="Times New Roman" panose="02020603050405020304" pitchFamily="18" charset="0"/>
                        </a:rPr>
                        <a:t>o obowiązku zapoznania się</a:t>
                      </a:r>
                      <a:r>
                        <a:rPr kumimoji="0" lang="pl-PL" sz="1600" b="1" i="0" u="none" strike="noStrike" cap="none" normalizeH="0" baseline="0" dirty="0" smtClean="0">
                          <a:ln>
                            <a:noFill/>
                          </a:ln>
                          <a:solidFill>
                            <a:schemeClr val="accent6">
                              <a:lumMod val="75000"/>
                            </a:schemeClr>
                          </a:solidFill>
                          <a:effectLst/>
                          <a:latin typeface="Verdana" panose="020B0604030504040204" pitchFamily="34" charset="0"/>
                        </a:rPr>
                        <a:t/>
                      </a:r>
                      <a:br>
                        <a:rPr kumimoji="0" lang="pl-PL" sz="1600" b="1" i="0" u="none" strike="noStrike" cap="none" normalizeH="0" baseline="0" dirty="0" smtClean="0">
                          <a:ln>
                            <a:noFill/>
                          </a:ln>
                          <a:solidFill>
                            <a:schemeClr val="accent6">
                              <a:lumMod val="75000"/>
                            </a:schemeClr>
                          </a:solidFill>
                          <a:effectLst/>
                          <a:latin typeface="Verdana" panose="020B0604030504040204" pitchFamily="34" charset="0"/>
                        </a:rPr>
                      </a:br>
                      <a:r>
                        <a:rPr kumimoji="0" lang="pl-PL" sz="1600" b="1" i="0" u="none" strike="noStrike" cap="none" normalizeH="0" baseline="0" noProof="1" smtClean="0">
                          <a:ln>
                            <a:noFill/>
                          </a:ln>
                          <a:solidFill>
                            <a:schemeClr val="accent6">
                              <a:lumMod val="75000"/>
                            </a:schemeClr>
                          </a:solidFill>
                          <a:effectLst/>
                          <a:latin typeface="Verdana" panose="020B0604030504040204" pitchFamily="34" charset="0"/>
                          <a:cs typeface="Times New Roman" panose="02020603050405020304" pitchFamily="18" charset="0"/>
                        </a:rPr>
                        <a:t> z instrukcją zamieszczoną</a:t>
                      </a:r>
                      <a:r>
                        <a:rPr kumimoji="0" lang="pl-PL" sz="1600" b="1" i="0" u="none" strike="noStrike" cap="none" normalizeH="0" baseline="0" dirty="0" smtClean="0">
                          <a:ln>
                            <a:noFill/>
                          </a:ln>
                          <a:solidFill>
                            <a:schemeClr val="accent6">
                              <a:lumMod val="75000"/>
                            </a:schemeClr>
                          </a:solidFill>
                          <a:effectLst/>
                          <a:latin typeface="Verdana" panose="020B0604030504040204" pitchFamily="34" charset="0"/>
                        </a:rPr>
                        <a:t/>
                      </a:r>
                      <a:br>
                        <a:rPr kumimoji="0" lang="pl-PL" sz="1600" b="1" i="0" u="none" strike="noStrike" cap="none" normalizeH="0" baseline="0" dirty="0" smtClean="0">
                          <a:ln>
                            <a:noFill/>
                          </a:ln>
                          <a:solidFill>
                            <a:schemeClr val="accent6">
                              <a:lumMod val="75000"/>
                            </a:schemeClr>
                          </a:solidFill>
                          <a:effectLst/>
                          <a:latin typeface="Verdana" panose="020B0604030504040204" pitchFamily="34" charset="0"/>
                        </a:rPr>
                      </a:br>
                      <a:r>
                        <a:rPr kumimoji="0" lang="pl-PL" sz="1600" b="1" i="0" u="none" strike="noStrike" cap="none" normalizeH="0" baseline="0" noProof="1" smtClean="0">
                          <a:ln>
                            <a:noFill/>
                          </a:ln>
                          <a:solidFill>
                            <a:schemeClr val="accent6">
                              <a:lumMod val="75000"/>
                            </a:schemeClr>
                          </a:solidFill>
                          <a:effectLst/>
                          <a:latin typeface="Verdana" panose="020B0604030504040204" pitchFamily="34" charset="0"/>
                          <a:cs typeface="Times New Roman" panose="02020603050405020304" pitchFamily="18" charset="0"/>
                        </a:rPr>
                        <a:t> na pierwszej stronie arkusza</a:t>
                      </a:r>
                      <a:endParaRPr kumimoji="0" lang="pl-PL" sz="1600" b="1" i="0" u="none" strike="noStrike" cap="none" normalizeH="0" baseline="0" noProof="1" smtClean="0">
                        <a:ln>
                          <a:noFill/>
                        </a:ln>
                        <a:solidFill>
                          <a:schemeClr val="accent6">
                            <a:lumMod val="75000"/>
                          </a:schemeClr>
                        </a:solidFill>
                        <a:effectLst/>
                        <a:latin typeface="Verdana" panose="020B0604030504040204" pitchFamily="34" charset="0"/>
                      </a:endParaRPr>
                    </a:p>
                  </a:txBody>
                  <a:tcPr marL="91443" marR="91443"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000">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pl-PL" sz="1600" b="1" i="0" u="none" strike="noStrike" cap="none" normalizeH="0" baseline="0" noProof="1" smtClean="0">
                          <a:ln>
                            <a:noFill/>
                          </a:ln>
                          <a:solidFill>
                            <a:schemeClr val="accent1">
                              <a:lumMod val="50000"/>
                            </a:schemeClr>
                          </a:solidFill>
                          <a:effectLst/>
                          <a:latin typeface="Verdana" panose="020B0604030504040204" pitchFamily="34" charset="0"/>
                          <a:cs typeface="Times New Roman" panose="02020603050405020304" pitchFamily="18" charset="0"/>
                        </a:rPr>
                        <a:t>korzystanie przez zdających </a:t>
                      </a:r>
                      <a:r>
                        <a:rPr kumimoji="0" lang="pl-PL" sz="1600" b="1" i="0" u="none" strike="noStrike" cap="none" normalizeH="0" baseline="0" dirty="0" smtClean="0">
                          <a:ln>
                            <a:noFill/>
                          </a:ln>
                          <a:solidFill>
                            <a:schemeClr val="accent1">
                              <a:lumMod val="50000"/>
                            </a:schemeClr>
                          </a:solidFill>
                          <a:effectLst/>
                          <a:latin typeface="Verdana" panose="020B0604030504040204" pitchFamily="34" charset="0"/>
                        </a:rPr>
                        <a:t/>
                      </a:r>
                      <a:br>
                        <a:rPr kumimoji="0" lang="pl-PL" sz="1600" b="1" i="0" u="none" strike="noStrike" cap="none" normalizeH="0" baseline="0" dirty="0" smtClean="0">
                          <a:ln>
                            <a:noFill/>
                          </a:ln>
                          <a:solidFill>
                            <a:schemeClr val="accent1">
                              <a:lumMod val="50000"/>
                            </a:schemeClr>
                          </a:solidFill>
                          <a:effectLst/>
                          <a:latin typeface="Verdana" panose="020B0604030504040204" pitchFamily="34" charset="0"/>
                        </a:rPr>
                      </a:br>
                      <a:r>
                        <a:rPr kumimoji="0" lang="pl-PL" sz="1600" b="1" i="0" u="none" strike="noStrike" cap="none" normalizeH="0" baseline="0" noProof="1" smtClean="0">
                          <a:ln>
                            <a:noFill/>
                          </a:ln>
                          <a:solidFill>
                            <a:schemeClr val="accent1">
                              <a:lumMod val="50000"/>
                            </a:schemeClr>
                          </a:solidFill>
                          <a:effectLst/>
                          <a:latin typeface="Verdana" panose="020B0604030504040204" pitchFamily="34" charset="0"/>
                          <a:cs typeface="Times New Roman" panose="02020603050405020304" pitchFamily="18" charset="0"/>
                        </a:rPr>
                        <a:t>z wadliwych arkuszy, używanie niewłaściwych przyborów </a:t>
                      </a:r>
                      <a:endParaRPr kumimoji="0" lang="pl-PL" sz="1600" b="1" i="0" u="none" strike="noStrike" cap="none" normalizeH="0" baseline="0" noProof="1" smtClean="0">
                        <a:ln>
                          <a:noFill/>
                        </a:ln>
                        <a:solidFill>
                          <a:schemeClr val="accent1">
                            <a:lumMod val="50000"/>
                          </a:schemeClr>
                        </a:solidFill>
                        <a:effectLst/>
                        <a:latin typeface="Verdana" panose="020B0604030504040204" pitchFamily="34" charset="0"/>
                      </a:endParaRPr>
                    </a:p>
                  </a:txBody>
                  <a:tcPr marL="91443" marR="91443"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310610">
                <a:tc>
                  <a:txBody>
                    <a:bodyPr/>
                    <a:lstStyle>
                      <a:lvl1pPr>
                        <a:defRPr sz="28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000">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pl-PL" sz="1400" b="1" i="0" u="none" strike="noStrike" cap="none" normalizeH="0" baseline="0" noProof="1" smtClean="0">
                          <a:ln>
                            <a:noFill/>
                          </a:ln>
                          <a:solidFill>
                            <a:schemeClr val="accent6">
                              <a:lumMod val="75000"/>
                            </a:schemeClr>
                          </a:solidFill>
                          <a:effectLst/>
                          <a:latin typeface="Times New Roman" panose="02020603050405020304" pitchFamily="18" charset="0"/>
                          <a:cs typeface="Times New Roman" panose="02020603050405020304" pitchFamily="18" charset="0"/>
                        </a:rPr>
                        <a:t>2</a:t>
                      </a:r>
                      <a:r>
                        <a:rPr kumimoji="0" lang="pl-PL" sz="1400" b="1" i="0" u="none" strike="noStrike" cap="none" normalizeH="0" baseline="0" smtClean="0">
                          <a:ln>
                            <a:noFill/>
                          </a:ln>
                          <a:solidFill>
                            <a:schemeClr val="accent6">
                              <a:lumMod val="75000"/>
                            </a:schemeClr>
                          </a:solidFill>
                          <a:effectLst/>
                          <a:latin typeface="Times New Roman" panose="02020603050405020304" pitchFamily="18" charset="0"/>
                        </a:rPr>
                        <a:t>.</a:t>
                      </a:r>
                      <a:endParaRPr kumimoji="0" lang="pl-PL" sz="2400" b="1" i="0" u="none" strike="noStrike" cap="none" normalizeH="0" baseline="0" noProof="1" smtClean="0">
                        <a:ln>
                          <a:noFill/>
                        </a:ln>
                        <a:solidFill>
                          <a:schemeClr val="accent6">
                            <a:lumMod val="75000"/>
                          </a:schemeClr>
                        </a:solidFill>
                        <a:effectLst/>
                        <a:latin typeface="Times New Roman" panose="02020603050405020304" pitchFamily="18" charset="0"/>
                      </a:endParaRPr>
                    </a:p>
                  </a:txBody>
                  <a:tcPr marL="91443" marR="91443"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000">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pl-PL" sz="1600" b="1" i="0" u="none" strike="noStrike" cap="none" normalizeH="0" baseline="0" noProof="1" smtClean="0">
                          <a:ln>
                            <a:noFill/>
                          </a:ln>
                          <a:solidFill>
                            <a:schemeClr val="accent6">
                              <a:lumMod val="75000"/>
                            </a:schemeClr>
                          </a:solidFill>
                          <a:effectLst/>
                          <a:latin typeface="Verdana" panose="020B0604030504040204" pitchFamily="34" charset="0"/>
                          <a:cs typeface="Times New Roman" panose="02020603050405020304" pitchFamily="18" charset="0"/>
                        </a:rPr>
                        <a:t>Błędne zaznaczenie/niezaznaczenie kwadratów o dostosowanych kryteriach, nieprzenoszeniu odpowiedzi czy dyskalkulii</a:t>
                      </a:r>
                      <a:endParaRPr kumimoji="0" lang="pl-PL" sz="1600" b="1" i="0" u="none" strike="noStrike" cap="none" normalizeH="0" baseline="0" noProof="1" smtClean="0">
                        <a:ln>
                          <a:noFill/>
                        </a:ln>
                        <a:solidFill>
                          <a:schemeClr val="accent6">
                            <a:lumMod val="75000"/>
                          </a:schemeClr>
                        </a:solidFill>
                        <a:effectLst/>
                        <a:latin typeface="Verdana" panose="020B0604030504040204" pitchFamily="34" charset="0"/>
                      </a:endParaRPr>
                    </a:p>
                  </a:txBody>
                  <a:tcPr marL="91443" marR="91443"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000">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pl-PL" sz="1600" b="1" i="0" u="none" strike="noStrike" cap="none" normalizeH="0" baseline="0" noProof="1" smtClean="0">
                          <a:ln>
                            <a:noFill/>
                          </a:ln>
                          <a:solidFill>
                            <a:schemeClr val="accent6">
                              <a:lumMod val="75000"/>
                            </a:schemeClr>
                          </a:solidFill>
                          <a:effectLst/>
                          <a:latin typeface="Verdana" panose="020B0604030504040204" pitchFamily="34" charset="0"/>
                          <a:cs typeface="Times New Roman" panose="02020603050405020304" pitchFamily="18" charset="0"/>
                        </a:rPr>
                        <a:t>nieuwzględnienie dostosowań podczas sprawdzania prac, </a:t>
                      </a:r>
                      <a:r>
                        <a:rPr kumimoji="0" lang="pl-PL" sz="1600" b="1" i="0" u="none" strike="noStrike" cap="none" normalizeH="0" baseline="0" noProof="1" smtClean="0">
                          <a:ln>
                            <a:noFill/>
                          </a:ln>
                          <a:solidFill>
                            <a:schemeClr val="accent1">
                              <a:lumMod val="50000"/>
                            </a:schemeClr>
                          </a:solidFill>
                          <a:effectLst/>
                          <a:latin typeface="Verdana" panose="020B0604030504040204" pitchFamily="34" charset="0"/>
                          <a:cs typeface="Times New Roman" panose="02020603050405020304" pitchFamily="18" charset="0"/>
                        </a:rPr>
                        <a:t>ponowne sprawdzenie pracy </a:t>
                      </a:r>
                      <a:endParaRPr kumimoji="0" lang="pl-PL" sz="1600" b="1" i="0" u="none" strike="noStrike" cap="none" normalizeH="0" baseline="0" noProof="1" smtClean="0">
                        <a:ln>
                          <a:noFill/>
                        </a:ln>
                        <a:solidFill>
                          <a:schemeClr val="accent1">
                            <a:lumMod val="50000"/>
                          </a:schemeClr>
                        </a:solidFill>
                        <a:effectLst/>
                        <a:latin typeface="Verdana" panose="020B0604030504040204" pitchFamily="34" charset="0"/>
                      </a:endParaRPr>
                    </a:p>
                  </a:txBody>
                  <a:tcPr marL="91443" marR="91443"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79097">
                <a:tc>
                  <a:txBody>
                    <a:bodyPr/>
                    <a:lstStyle>
                      <a:lvl1pPr>
                        <a:defRPr sz="28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000">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pl-PL" sz="1400" b="1" i="0" u="none" strike="noStrike" cap="none" normalizeH="0" baseline="0" noProof="1" smtClean="0">
                          <a:ln>
                            <a:noFill/>
                          </a:ln>
                          <a:solidFill>
                            <a:schemeClr val="accent6">
                              <a:lumMod val="75000"/>
                            </a:schemeClr>
                          </a:solidFill>
                          <a:effectLst/>
                          <a:latin typeface="Times New Roman" panose="02020603050405020304" pitchFamily="18" charset="0"/>
                          <a:cs typeface="Times New Roman" panose="02020603050405020304" pitchFamily="18" charset="0"/>
                        </a:rPr>
                        <a:t>3</a:t>
                      </a:r>
                      <a:r>
                        <a:rPr kumimoji="0" lang="pl-PL" sz="1400" b="1" i="0" u="none" strike="noStrike" cap="none" normalizeH="0" baseline="0" smtClean="0">
                          <a:ln>
                            <a:noFill/>
                          </a:ln>
                          <a:solidFill>
                            <a:schemeClr val="accent6">
                              <a:lumMod val="75000"/>
                            </a:schemeClr>
                          </a:solidFill>
                          <a:effectLst/>
                          <a:latin typeface="Times New Roman" panose="02020603050405020304" pitchFamily="18" charset="0"/>
                        </a:rPr>
                        <a:t>.</a:t>
                      </a:r>
                      <a:endParaRPr kumimoji="0" lang="pl-PL" sz="2400" b="1" i="0" u="none" strike="noStrike" cap="none" normalizeH="0" baseline="0" noProof="1" smtClean="0">
                        <a:ln>
                          <a:noFill/>
                        </a:ln>
                        <a:solidFill>
                          <a:schemeClr val="accent6">
                            <a:lumMod val="75000"/>
                          </a:schemeClr>
                        </a:solidFill>
                        <a:effectLst/>
                        <a:latin typeface="Times New Roman" panose="02020603050405020304" pitchFamily="18" charset="0"/>
                      </a:endParaRPr>
                    </a:p>
                  </a:txBody>
                  <a:tcPr marL="91443" marR="91443"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000">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pl-PL" sz="1600" b="1" i="0" u="none" strike="noStrike" cap="none" normalizeH="0" baseline="0" noProof="1" smtClean="0">
                          <a:ln>
                            <a:noFill/>
                          </a:ln>
                          <a:solidFill>
                            <a:schemeClr val="accent6">
                              <a:lumMod val="75000"/>
                            </a:schemeClr>
                          </a:solidFill>
                          <a:effectLst/>
                          <a:latin typeface="Verdana" panose="020B0604030504040204" pitchFamily="34" charset="0"/>
                          <a:cs typeface="Times New Roman" panose="02020603050405020304" pitchFamily="18" charset="0"/>
                        </a:rPr>
                        <a:t>Niesprawdzenie poprawności kodowania</a:t>
                      </a:r>
                      <a:endParaRPr kumimoji="0" lang="pl-PL" sz="1600" b="1" i="0" u="none" strike="noStrike" cap="none" normalizeH="0" baseline="0" noProof="1" smtClean="0">
                        <a:ln>
                          <a:noFill/>
                        </a:ln>
                        <a:solidFill>
                          <a:schemeClr val="accent6">
                            <a:lumMod val="75000"/>
                          </a:schemeClr>
                        </a:solidFill>
                        <a:effectLst/>
                        <a:latin typeface="Verdana" panose="020B0604030504040204" pitchFamily="34" charset="0"/>
                      </a:endParaRPr>
                    </a:p>
                  </a:txBody>
                  <a:tcPr marL="91443" marR="91443"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000">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pl-PL" sz="1600" b="1" i="0" u="none" strike="noStrike" cap="none" normalizeH="0" baseline="0" noProof="1" smtClean="0">
                          <a:ln>
                            <a:noFill/>
                          </a:ln>
                          <a:solidFill>
                            <a:schemeClr val="accent1">
                              <a:lumMod val="50000"/>
                            </a:schemeClr>
                          </a:solidFill>
                          <a:effectLst/>
                          <a:latin typeface="Verdana" panose="020B0604030504040204" pitchFamily="34" charset="0"/>
                          <a:cs typeface="Times New Roman" panose="02020603050405020304" pitchFamily="18" charset="0"/>
                        </a:rPr>
                        <a:t>przypisanie wyniku innej osobie </a:t>
                      </a:r>
                      <a:endParaRPr kumimoji="0" lang="pl-PL" sz="1600" b="1" i="0" u="none" strike="noStrike" cap="none" normalizeH="0" baseline="0" noProof="1" smtClean="0">
                        <a:ln>
                          <a:noFill/>
                        </a:ln>
                        <a:solidFill>
                          <a:schemeClr val="accent1">
                            <a:lumMod val="50000"/>
                          </a:schemeClr>
                        </a:solidFill>
                        <a:effectLst/>
                        <a:latin typeface="Verdana" panose="020B0604030504040204" pitchFamily="34" charset="0"/>
                      </a:endParaRPr>
                    </a:p>
                  </a:txBody>
                  <a:tcPr marL="91443" marR="91443"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79097">
                <a:tc>
                  <a:txBody>
                    <a:bodyPr/>
                    <a:lstStyle>
                      <a:lvl1pPr>
                        <a:defRPr sz="28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000">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pl-PL" sz="1400" b="1" i="0" u="none" strike="noStrike" cap="none" normalizeH="0" baseline="0" noProof="1" smtClean="0">
                          <a:ln>
                            <a:noFill/>
                          </a:ln>
                          <a:solidFill>
                            <a:schemeClr val="accent6">
                              <a:lumMod val="75000"/>
                            </a:schemeClr>
                          </a:solidFill>
                          <a:effectLst/>
                          <a:latin typeface="Times New Roman" panose="02020603050405020304" pitchFamily="18" charset="0"/>
                          <a:cs typeface="Times New Roman" panose="02020603050405020304" pitchFamily="18" charset="0"/>
                        </a:rPr>
                        <a:t>4</a:t>
                      </a:r>
                      <a:r>
                        <a:rPr kumimoji="0" lang="pl-PL" sz="1400" b="1" i="0" u="none" strike="noStrike" cap="none" normalizeH="0" baseline="0" smtClean="0">
                          <a:ln>
                            <a:noFill/>
                          </a:ln>
                          <a:solidFill>
                            <a:schemeClr val="accent6">
                              <a:lumMod val="75000"/>
                            </a:schemeClr>
                          </a:solidFill>
                          <a:effectLst/>
                          <a:latin typeface="Times New Roman" panose="02020603050405020304" pitchFamily="18" charset="0"/>
                        </a:rPr>
                        <a:t>.</a:t>
                      </a:r>
                      <a:endParaRPr kumimoji="0" lang="pl-PL" sz="2400" b="1" i="0" u="none" strike="noStrike" cap="none" normalizeH="0" baseline="0" noProof="1" smtClean="0">
                        <a:ln>
                          <a:noFill/>
                        </a:ln>
                        <a:solidFill>
                          <a:schemeClr val="accent6">
                            <a:lumMod val="75000"/>
                          </a:schemeClr>
                        </a:solidFill>
                        <a:effectLst/>
                        <a:latin typeface="Times New Roman" panose="02020603050405020304" pitchFamily="18" charset="0"/>
                      </a:endParaRPr>
                    </a:p>
                  </a:txBody>
                  <a:tcPr marL="91443" marR="91443"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000">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pl-PL" sz="1600" b="1" i="0" u="none" strike="noStrike" cap="none" normalizeH="0" baseline="0" noProof="1" smtClean="0">
                          <a:ln>
                            <a:noFill/>
                          </a:ln>
                          <a:solidFill>
                            <a:schemeClr val="accent6">
                              <a:lumMod val="75000"/>
                            </a:schemeClr>
                          </a:solidFill>
                          <a:effectLst/>
                          <a:latin typeface="Verdana" panose="020B0604030504040204" pitchFamily="34" charset="0"/>
                          <a:cs typeface="Times New Roman" panose="02020603050405020304" pitchFamily="18" charset="0"/>
                        </a:rPr>
                        <a:t>Niezgodne z procedurą pakowanie prac do kopert</a:t>
                      </a:r>
                      <a:endParaRPr kumimoji="0" lang="pl-PL" sz="1600" b="1" i="0" u="none" strike="noStrike" cap="none" normalizeH="0" baseline="0" noProof="1" smtClean="0">
                        <a:ln>
                          <a:noFill/>
                        </a:ln>
                        <a:solidFill>
                          <a:schemeClr val="accent6">
                            <a:lumMod val="75000"/>
                          </a:schemeClr>
                        </a:solidFill>
                        <a:effectLst/>
                        <a:latin typeface="Verdana" panose="020B0604030504040204" pitchFamily="34" charset="0"/>
                      </a:endParaRPr>
                    </a:p>
                  </a:txBody>
                  <a:tcPr marL="91443" marR="91443"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000">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pl-PL" sz="1600" b="1" i="0" u="none" strike="noStrike" cap="none" normalizeH="0" baseline="0" noProof="1" smtClean="0">
                          <a:ln>
                            <a:noFill/>
                          </a:ln>
                          <a:solidFill>
                            <a:schemeClr val="accent1">
                              <a:lumMod val="50000"/>
                            </a:schemeClr>
                          </a:solidFill>
                          <a:effectLst/>
                          <a:latin typeface="Verdana" panose="020B0604030504040204" pitchFamily="34" charset="0"/>
                          <a:cs typeface="Times New Roman" panose="02020603050405020304" pitchFamily="18" charset="0"/>
                        </a:rPr>
                        <a:t>otwieranie kopert w OKE, niewłaściwe arkusze w ZE</a:t>
                      </a:r>
                      <a:endParaRPr kumimoji="0" lang="pl-PL" sz="1600" b="1" i="0" u="none" strike="noStrike" cap="none" normalizeH="0" baseline="0" noProof="1" smtClean="0">
                        <a:ln>
                          <a:noFill/>
                        </a:ln>
                        <a:solidFill>
                          <a:schemeClr val="accent1">
                            <a:lumMod val="50000"/>
                          </a:schemeClr>
                        </a:solidFill>
                        <a:effectLst/>
                        <a:latin typeface="Verdana" panose="020B0604030504040204" pitchFamily="34" charset="0"/>
                      </a:endParaRPr>
                    </a:p>
                  </a:txBody>
                  <a:tcPr marL="91443" marR="91443"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822935">
                <a:tc>
                  <a:txBody>
                    <a:bodyPr/>
                    <a:lstStyle>
                      <a:lvl1pPr>
                        <a:defRPr sz="28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000">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pl-PL" sz="1400" b="1" i="0" u="none" strike="noStrike" cap="none" normalizeH="0" baseline="0" noProof="1" smtClean="0">
                          <a:ln>
                            <a:noFill/>
                          </a:ln>
                          <a:solidFill>
                            <a:schemeClr val="accent6">
                              <a:lumMod val="75000"/>
                            </a:schemeClr>
                          </a:solidFill>
                          <a:effectLst/>
                          <a:latin typeface="Times New Roman" panose="02020603050405020304" pitchFamily="18" charset="0"/>
                          <a:cs typeface="Times New Roman" panose="02020603050405020304" pitchFamily="18" charset="0"/>
                        </a:rPr>
                        <a:t>5</a:t>
                      </a:r>
                      <a:r>
                        <a:rPr kumimoji="0" lang="pl-PL" sz="1400" b="1" i="0" u="none" strike="noStrike" cap="none" normalizeH="0" baseline="0" smtClean="0">
                          <a:ln>
                            <a:noFill/>
                          </a:ln>
                          <a:solidFill>
                            <a:schemeClr val="accent6">
                              <a:lumMod val="75000"/>
                            </a:schemeClr>
                          </a:solidFill>
                          <a:effectLst/>
                          <a:latin typeface="Times New Roman" panose="02020603050405020304" pitchFamily="18" charset="0"/>
                        </a:rPr>
                        <a:t>.</a:t>
                      </a:r>
                      <a:endParaRPr kumimoji="0" lang="pl-PL" sz="2400" b="1" i="0" u="none" strike="noStrike" cap="none" normalizeH="0" baseline="0" noProof="1" smtClean="0">
                        <a:ln>
                          <a:noFill/>
                        </a:ln>
                        <a:solidFill>
                          <a:schemeClr val="accent6">
                            <a:lumMod val="75000"/>
                          </a:schemeClr>
                        </a:solidFill>
                        <a:effectLst/>
                        <a:latin typeface="Times New Roman" panose="02020603050405020304" pitchFamily="18" charset="0"/>
                      </a:endParaRPr>
                    </a:p>
                  </a:txBody>
                  <a:tcPr marL="91443" marR="91443"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000">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pl-PL" sz="1600" b="1" i="0" u="none" strike="noStrike" cap="none" normalizeH="0" baseline="0" noProof="1" smtClean="0">
                          <a:ln>
                            <a:noFill/>
                          </a:ln>
                          <a:solidFill>
                            <a:schemeClr val="accent6">
                              <a:lumMod val="75000"/>
                            </a:schemeClr>
                          </a:solidFill>
                          <a:effectLst/>
                          <a:latin typeface="Verdana" panose="020B0604030504040204" pitchFamily="34" charset="0"/>
                          <a:cs typeface="Times New Roman" panose="02020603050405020304" pitchFamily="18" charset="0"/>
                        </a:rPr>
                        <a:t>Rozdanie niewłaściwych arkuszy z danego poziomu, formuły egzaminu</a:t>
                      </a:r>
                      <a:endParaRPr kumimoji="0" lang="pl-PL" sz="1600" b="1" i="0" u="none" strike="noStrike" cap="none" normalizeH="0" baseline="0" noProof="1" smtClean="0">
                        <a:ln>
                          <a:noFill/>
                        </a:ln>
                        <a:solidFill>
                          <a:schemeClr val="accent6">
                            <a:lumMod val="75000"/>
                          </a:schemeClr>
                        </a:solidFill>
                        <a:effectLst/>
                        <a:latin typeface="Verdana" panose="020B0604030504040204" pitchFamily="34" charset="0"/>
                      </a:endParaRPr>
                    </a:p>
                  </a:txBody>
                  <a:tcPr marL="91443" marR="91443"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000">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pl-PL" sz="1600" b="1" i="0" u="none" strike="noStrike" cap="none" normalizeH="0" baseline="0" noProof="1" smtClean="0">
                          <a:ln>
                            <a:noFill/>
                          </a:ln>
                          <a:solidFill>
                            <a:schemeClr val="accent1">
                              <a:lumMod val="50000"/>
                            </a:schemeClr>
                          </a:solidFill>
                          <a:effectLst/>
                          <a:latin typeface="Verdana" panose="020B0604030504040204" pitchFamily="34" charset="0"/>
                          <a:cs typeface="Times New Roman" panose="02020603050405020304" pitchFamily="18" charset="0"/>
                        </a:rPr>
                        <a:t>unieważnienie egzaminu </a:t>
                      </a:r>
                      <a:endParaRPr kumimoji="0" lang="pl-PL" sz="1600" b="1" i="0" u="none" strike="noStrike" cap="none" normalizeH="0" baseline="0" noProof="1" smtClean="0">
                        <a:ln>
                          <a:noFill/>
                        </a:ln>
                        <a:solidFill>
                          <a:schemeClr val="accent1">
                            <a:lumMod val="50000"/>
                          </a:schemeClr>
                        </a:solidFill>
                        <a:effectLst/>
                        <a:latin typeface="Verdana" panose="020B0604030504040204" pitchFamily="34" charset="0"/>
                      </a:endParaRPr>
                    </a:p>
                  </a:txBody>
                  <a:tcPr marL="91443" marR="91443"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14226">
                <a:tc>
                  <a:txBody>
                    <a:bodyPr/>
                    <a:lstStyle>
                      <a:lvl1pPr>
                        <a:defRPr sz="28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000">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pl-PL" sz="1400" b="1" i="0" u="none" strike="noStrike" cap="none" normalizeH="0" baseline="0" noProof="1" smtClean="0">
                          <a:ln>
                            <a:noFill/>
                          </a:ln>
                          <a:solidFill>
                            <a:schemeClr val="accent6">
                              <a:lumMod val="75000"/>
                            </a:schemeClr>
                          </a:solidFill>
                          <a:effectLst/>
                          <a:latin typeface="Times New Roman" panose="02020603050405020304" pitchFamily="18" charset="0"/>
                          <a:cs typeface="Times New Roman" panose="02020603050405020304" pitchFamily="18" charset="0"/>
                        </a:rPr>
                        <a:t>6</a:t>
                      </a:r>
                      <a:r>
                        <a:rPr kumimoji="0" lang="pl-PL" sz="1400" b="1" i="0" u="none" strike="noStrike" cap="none" normalizeH="0" baseline="0" smtClean="0">
                          <a:ln>
                            <a:noFill/>
                          </a:ln>
                          <a:solidFill>
                            <a:schemeClr val="accent6">
                              <a:lumMod val="75000"/>
                            </a:schemeClr>
                          </a:solidFill>
                          <a:effectLst/>
                          <a:latin typeface="Times New Roman" panose="02020603050405020304" pitchFamily="18" charset="0"/>
                        </a:rPr>
                        <a:t>.</a:t>
                      </a:r>
                      <a:endParaRPr kumimoji="0" lang="pl-PL" sz="2400" b="1" i="0" u="none" strike="noStrike" cap="none" normalizeH="0" baseline="0" noProof="1" smtClean="0">
                        <a:ln>
                          <a:noFill/>
                        </a:ln>
                        <a:solidFill>
                          <a:schemeClr val="accent6">
                            <a:lumMod val="75000"/>
                          </a:schemeClr>
                        </a:solidFill>
                        <a:effectLst/>
                        <a:latin typeface="Times New Roman" panose="02020603050405020304" pitchFamily="18" charset="0"/>
                      </a:endParaRPr>
                    </a:p>
                  </a:txBody>
                  <a:tcPr marL="91443" marR="91443"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000">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pl-PL" sz="1600" b="1" i="0" u="none" strike="noStrike" cap="none" normalizeH="0" baseline="0" noProof="1" smtClean="0">
                          <a:ln>
                            <a:noFill/>
                          </a:ln>
                          <a:solidFill>
                            <a:schemeClr val="accent6">
                              <a:lumMod val="75000"/>
                            </a:schemeClr>
                          </a:solidFill>
                          <a:effectLst/>
                          <a:latin typeface="Verdana" panose="020B0604030504040204" pitchFamily="34" charset="0"/>
                          <a:cs typeface="Times New Roman" panose="02020603050405020304" pitchFamily="18" charset="0"/>
                        </a:rPr>
                        <a:t>Przyklejone naklejki z imieniem  </a:t>
                      </a:r>
                      <a:r>
                        <a:rPr kumimoji="0" lang="pl-PL" sz="1600" b="1" i="0" u="none" strike="noStrike" cap="none" normalizeH="0" baseline="0" dirty="0" smtClean="0">
                          <a:ln>
                            <a:noFill/>
                          </a:ln>
                          <a:solidFill>
                            <a:schemeClr val="accent6">
                              <a:lumMod val="75000"/>
                            </a:schemeClr>
                          </a:solidFill>
                          <a:effectLst/>
                          <a:latin typeface="Verdana" panose="020B0604030504040204" pitchFamily="34" charset="0"/>
                        </a:rPr>
                        <a:t/>
                      </a:r>
                      <a:br>
                        <a:rPr kumimoji="0" lang="pl-PL" sz="1600" b="1" i="0" u="none" strike="noStrike" cap="none" normalizeH="0" baseline="0" dirty="0" smtClean="0">
                          <a:ln>
                            <a:noFill/>
                          </a:ln>
                          <a:solidFill>
                            <a:schemeClr val="accent6">
                              <a:lumMod val="75000"/>
                            </a:schemeClr>
                          </a:solidFill>
                          <a:effectLst/>
                          <a:latin typeface="Verdana" panose="020B0604030504040204" pitchFamily="34" charset="0"/>
                        </a:rPr>
                      </a:br>
                      <a:r>
                        <a:rPr kumimoji="0" lang="pl-PL" sz="1600" b="1" i="0" u="none" strike="noStrike" cap="none" normalizeH="0" baseline="0" noProof="1" smtClean="0">
                          <a:ln>
                            <a:noFill/>
                          </a:ln>
                          <a:solidFill>
                            <a:schemeClr val="accent6">
                              <a:lumMod val="75000"/>
                            </a:schemeClr>
                          </a:solidFill>
                          <a:effectLst/>
                          <a:latin typeface="Verdana" panose="020B0604030504040204" pitchFamily="34" charset="0"/>
                          <a:cs typeface="Times New Roman" panose="02020603050405020304" pitchFamily="18" charset="0"/>
                        </a:rPr>
                        <a:t>i nazwiskiem zdającego</a:t>
                      </a:r>
                      <a:endParaRPr kumimoji="0" lang="pl-PL" sz="1600" b="1" i="0" u="none" strike="noStrike" cap="none" normalizeH="0" baseline="0" noProof="1" smtClean="0">
                        <a:ln>
                          <a:noFill/>
                        </a:ln>
                        <a:solidFill>
                          <a:schemeClr val="accent6">
                            <a:lumMod val="75000"/>
                          </a:schemeClr>
                        </a:solidFill>
                        <a:effectLst/>
                        <a:latin typeface="Verdana" panose="020B0604030504040204" pitchFamily="34" charset="0"/>
                      </a:endParaRPr>
                    </a:p>
                  </a:txBody>
                  <a:tcPr marL="91443" marR="91443"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000">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pl-PL" sz="1600" b="1" i="0" u="none" strike="noStrike" cap="none" normalizeH="0" baseline="0" noProof="1" smtClean="0">
                          <a:ln>
                            <a:noFill/>
                          </a:ln>
                          <a:solidFill>
                            <a:schemeClr val="accent1">
                              <a:lumMod val="50000"/>
                            </a:schemeClr>
                          </a:solidFill>
                          <a:effectLst/>
                          <a:latin typeface="Verdana" panose="020B0604030504040204" pitchFamily="34" charset="0"/>
                          <a:cs typeface="Times New Roman" panose="02020603050405020304" pitchFamily="18" charset="0"/>
                        </a:rPr>
                        <a:t>rozkodowane prace </a:t>
                      </a:r>
                      <a:endParaRPr kumimoji="0" lang="pl-PL" sz="1600" b="1" i="0" u="none" strike="noStrike" cap="none" normalizeH="0" baseline="0" noProof="1" smtClean="0">
                        <a:ln>
                          <a:noFill/>
                        </a:ln>
                        <a:solidFill>
                          <a:schemeClr val="accent1">
                            <a:lumMod val="50000"/>
                          </a:schemeClr>
                        </a:solidFill>
                        <a:effectLst/>
                        <a:latin typeface="Verdana" panose="020B0604030504040204" pitchFamily="34" charset="0"/>
                      </a:endParaRPr>
                    </a:p>
                  </a:txBody>
                  <a:tcPr marL="91443" marR="91443"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79097">
                <a:tc>
                  <a:txBody>
                    <a:bodyPr/>
                    <a:lstStyle>
                      <a:lvl1pPr>
                        <a:defRPr sz="28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000">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pl-PL" sz="1400" b="1" i="0" u="none" strike="noStrike" cap="none" normalizeH="0" baseline="0" noProof="1" smtClean="0">
                          <a:ln>
                            <a:noFill/>
                          </a:ln>
                          <a:solidFill>
                            <a:schemeClr val="accent6">
                              <a:lumMod val="75000"/>
                            </a:schemeClr>
                          </a:solidFill>
                          <a:effectLst/>
                          <a:latin typeface="Times New Roman" panose="02020603050405020304" pitchFamily="18" charset="0"/>
                          <a:cs typeface="Times New Roman" panose="02020603050405020304" pitchFamily="18" charset="0"/>
                        </a:rPr>
                        <a:t>7</a:t>
                      </a:r>
                      <a:r>
                        <a:rPr kumimoji="0" lang="pl-PL" sz="1400" b="1" i="0" u="none" strike="noStrike" cap="none" normalizeH="0" baseline="0" smtClean="0">
                          <a:ln>
                            <a:noFill/>
                          </a:ln>
                          <a:solidFill>
                            <a:schemeClr val="accent6">
                              <a:lumMod val="75000"/>
                            </a:schemeClr>
                          </a:solidFill>
                          <a:effectLst/>
                          <a:latin typeface="Times New Roman" panose="02020603050405020304" pitchFamily="18" charset="0"/>
                        </a:rPr>
                        <a:t>.</a:t>
                      </a:r>
                      <a:endParaRPr kumimoji="0" lang="pl-PL" sz="2400" b="1" i="0" u="none" strike="noStrike" cap="none" normalizeH="0" baseline="0" noProof="1" smtClean="0">
                        <a:ln>
                          <a:noFill/>
                        </a:ln>
                        <a:solidFill>
                          <a:schemeClr val="accent6">
                            <a:lumMod val="75000"/>
                          </a:schemeClr>
                        </a:solidFill>
                        <a:effectLst/>
                        <a:latin typeface="Times New Roman" panose="02020603050405020304" pitchFamily="18" charset="0"/>
                      </a:endParaRPr>
                    </a:p>
                  </a:txBody>
                  <a:tcPr marL="91443" marR="91443"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000">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pl-PL" sz="1600" b="1" i="0" u="none" strike="noStrike" cap="none" normalizeH="0" baseline="0" noProof="1" smtClean="0">
                          <a:ln>
                            <a:noFill/>
                          </a:ln>
                          <a:solidFill>
                            <a:schemeClr val="accent6">
                              <a:lumMod val="75000"/>
                            </a:schemeClr>
                          </a:solidFill>
                          <a:effectLst/>
                          <a:latin typeface="Verdana" panose="020B0604030504040204" pitchFamily="34" charset="0"/>
                          <a:cs typeface="Times New Roman" panose="02020603050405020304" pitchFamily="18" charset="0"/>
                        </a:rPr>
                        <a:t>Niewłaściwe postępowanie </a:t>
                      </a:r>
                      <a:r>
                        <a:rPr kumimoji="0" lang="pl-PL" sz="1600" b="1" i="0" u="none" strike="noStrike" cap="none" normalizeH="0" baseline="0" dirty="0" smtClean="0">
                          <a:ln>
                            <a:noFill/>
                          </a:ln>
                          <a:solidFill>
                            <a:schemeClr val="accent6">
                              <a:lumMod val="75000"/>
                            </a:schemeClr>
                          </a:solidFill>
                          <a:effectLst/>
                          <a:latin typeface="Verdana" panose="020B0604030504040204" pitchFamily="34" charset="0"/>
                        </a:rPr>
                        <a:t/>
                      </a:r>
                      <a:br>
                        <a:rPr kumimoji="0" lang="pl-PL" sz="1600" b="1" i="0" u="none" strike="noStrike" cap="none" normalizeH="0" baseline="0" dirty="0" smtClean="0">
                          <a:ln>
                            <a:noFill/>
                          </a:ln>
                          <a:solidFill>
                            <a:schemeClr val="accent6">
                              <a:lumMod val="75000"/>
                            </a:schemeClr>
                          </a:solidFill>
                          <a:effectLst/>
                          <a:latin typeface="Verdana" panose="020B0604030504040204" pitchFamily="34" charset="0"/>
                        </a:rPr>
                      </a:br>
                      <a:r>
                        <a:rPr kumimoji="0" lang="pl-PL" sz="1600" b="1" i="0" u="none" strike="noStrike" cap="none" normalizeH="0" baseline="0" noProof="1" smtClean="0">
                          <a:ln>
                            <a:noFill/>
                          </a:ln>
                          <a:solidFill>
                            <a:schemeClr val="accent6">
                              <a:lumMod val="75000"/>
                            </a:schemeClr>
                          </a:solidFill>
                          <a:effectLst/>
                          <a:latin typeface="Verdana" panose="020B0604030504040204" pitchFamily="34" charset="0"/>
                          <a:cs typeface="Times New Roman" panose="02020603050405020304" pitchFamily="18" charset="0"/>
                        </a:rPr>
                        <a:t>w przypadku awarii płyty</a:t>
                      </a:r>
                      <a:endParaRPr kumimoji="0" lang="pl-PL" sz="1600" b="1" i="0" u="none" strike="noStrike" cap="none" normalizeH="0" baseline="0" noProof="1" smtClean="0">
                        <a:ln>
                          <a:noFill/>
                        </a:ln>
                        <a:solidFill>
                          <a:schemeClr val="accent6">
                            <a:lumMod val="75000"/>
                          </a:schemeClr>
                        </a:solidFill>
                        <a:effectLst/>
                        <a:latin typeface="Verdana" panose="020B0604030504040204" pitchFamily="34" charset="0"/>
                      </a:endParaRPr>
                    </a:p>
                  </a:txBody>
                  <a:tcPr marL="91443" marR="91443"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000">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pl-PL" sz="1600" b="1" i="0" u="none" strike="noStrike" cap="none" normalizeH="0" baseline="0" noProof="1" smtClean="0">
                          <a:ln>
                            <a:noFill/>
                          </a:ln>
                          <a:solidFill>
                            <a:schemeClr val="accent1">
                              <a:lumMod val="50000"/>
                            </a:schemeClr>
                          </a:solidFill>
                          <a:effectLst/>
                          <a:latin typeface="Verdana" panose="020B0604030504040204" pitchFamily="34" charset="0"/>
                          <a:cs typeface="Times New Roman" panose="02020603050405020304" pitchFamily="18" charset="0"/>
                        </a:rPr>
                        <a:t>unieważnienie egzaminu</a:t>
                      </a:r>
                      <a:endParaRPr kumimoji="0" lang="pl-PL" sz="1600" b="1" i="0" u="none" strike="noStrike" cap="none" normalizeH="0" baseline="0" noProof="1" smtClean="0">
                        <a:ln>
                          <a:noFill/>
                        </a:ln>
                        <a:solidFill>
                          <a:schemeClr val="accent1">
                            <a:lumMod val="50000"/>
                          </a:schemeClr>
                        </a:solidFill>
                        <a:effectLst/>
                        <a:latin typeface="Verdana" panose="020B0604030504040204" pitchFamily="34" charset="0"/>
                      </a:endParaRPr>
                    </a:p>
                  </a:txBody>
                  <a:tcPr marL="91443" marR="91443"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bl>
          </a:graphicData>
        </a:graphic>
      </p:graphicFrame>
    </p:spTree>
  </p:cSld>
  <p:clrMapOvr>
    <a:masterClrMapping/>
  </p:clrMapOvr>
  <p:transition>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533400" y="609600"/>
            <a:ext cx="7467600" cy="1143000"/>
          </a:xfrm>
        </p:spPr>
        <p:txBody>
          <a:bodyPr/>
          <a:lstStyle/>
          <a:p>
            <a:pPr eaLnBrk="1" hangingPunct="1">
              <a:defRPr/>
            </a:pPr>
            <a:r>
              <a:rPr lang="pl-PL" altLang="pl-PL" sz="2400" b="1" dirty="0" smtClean="0">
                <a:solidFill>
                  <a:schemeClr val="accent1">
                    <a:lumMod val="50000"/>
                  </a:schemeClr>
                </a:solidFill>
                <a:latin typeface="Verdana" panose="020B0604030504040204" pitchFamily="34" charset="0"/>
              </a:rPr>
              <a:t>Uwagi</a:t>
            </a:r>
          </a:p>
        </p:txBody>
      </p:sp>
      <p:sp>
        <p:nvSpPr>
          <p:cNvPr id="119811" name="Rectangle 3"/>
          <p:cNvSpPr>
            <a:spLocks noGrp="1" noChangeArrowheads="1"/>
          </p:cNvSpPr>
          <p:nvPr>
            <p:ph type="body" idx="1"/>
          </p:nvPr>
        </p:nvSpPr>
        <p:spPr>
          <a:xfrm>
            <a:off x="685800" y="1828800"/>
            <a:ext cx="7772400" cy="4343400"/>
          </a:xfrm>
        </p:spPr>
        <p:txBody>
          <a:bodyPr/>
          <a:lstStyle/>
          <a:p>
            <a:pPr algn="ctr" eaLnBrk="1" hangingPunct="1">
              <a:buFontTx/>
              <a:buNone/>
              <a:defRPr/>
            </a:pPr>
            <a:r>
              <a:rPr lang="pl-PL" altLang="pl-PL" sz="2400" b="1" dirty="0" smtClean="0">
                <a:solidFill>
                  <a:schemeClr val="accent6">
                    <a:lumMod val="75000"/>
                  </a:schemeClr>
                </a:solidFill>
                <a:latin typeface="Verdana" panose="020B0604030504040204" pitchFamily="34" charset="0"/>
              </a:rPr>
              <a:t>Zdający ma prawo zgłosić zastrzeżenia dotyczące procedury przeprowadzania egzaminu</a:t>
            </a:r>
            <a:r>
              <a:rPr lang="pl-PL" altLang="pl-PL" sz="2400" dirty="0" smtClean="0">
                <a:latin typeface="Verdana" panose="020B0604030504040204" pitchFamily="34" charset="0"/>
              </a:rPr>
              <a:t> </a:t>
            </a:r>
            <a:r>
              <a:rPr lang="pl-PL" altLang="pl-PL" sz="2400" b="1" u="sng" dirty="0" smtClean="0">
                <a:solidFill>
                  <a:srgbClr val="FF0000"/>
                </a:solidFill>
                <a:latin typeface="Verdana" panose="020B0604030504040204" pitchFamily="34" charset="0"/>
              </a:rPr>
              <a:t>w ciągu 2 dni </a:t>
            </a:r>
            <a:r>
              <a:rPr lang="pl-PL" altLang="pl-PL" sz="2400" dirty="0" smtClean="0">
                <a:latin typeface="Verdana" panose="020B0604030504040204" pitchFamily="34" charset="0"/>
              </a:rPr>
              <a:t/>
            </a:r>
            <a:br>
              <a:rPr lang="pl-PL" altLang="pl-PL" sz="2400" dirty="0" smtClean="0">
                <a:latin typeface="Verdana" panose="020B0604030504040204" pitchFamily="34" charset="0"/>
              </a:rPr>
            </a:br>
            <a:r>
              <a:rPr lang="pl-PL" altLang="pl-PL" sz="2400" b="1" dirty="0" smtClean="0">
                <a:solidFill>
                  <a:schemeClr val="accent6">
                    <a:lumMod val="75000"/>
                  </a:schemeClr>
                </a:solidFill>
                <a:latin typeface="Verdana" panose="020B0604030504040204" pitchFamily="34" charset="0"/>
              </a:rPr>
              <a:t>od daty tego egzaminu.</a:t>
            </a:r>
          </a:p>
          <a:p>
            <a:pPr algn="ctr" eaLnBrk="1" hangingPunct="1">
              <a:buFontTx/>
              <a:buNone/>
              <a:defRPr/>
            </a:pPr>
            <a:endParaRPr lang="pl-PL" altLang="pl-PL" sz="2400" b="1" dirty="0" smtClean="0">
              <a:solidFill>
                <a:schemeClr val="accent6">
                  <a:lumMod val="75000"/>
                </a:schemeClr>
              </a:solidFill>
              <a:latin typeface="Verdana" panose="020B0604030504040204" pitchFamily="34" charset="0"/>
            </a:endParaRPr>
          </a:p>
          <a:p>
            <a:pPr algn="ctr" eaLnBrk="1" hangingPunct="1">
              <a:buFontTx/>
              <a:buNone/>
              <a:defRPr/>
            </a:pPr>
            <a:r>
              <a:rPr lang="pl-PL" altLang="pl-PL" sz="2400" b="1" dirty="0" smtClean="0">
                <a:solidFill>
                  <a:schemeClr val="accent6">
                    <a:lumMod val="75000"/>
                  </a:schemeClr>
                </a:solidFill>
                <a:latin typeface="Verdana" panose="020B0604030504040204" pitchFamily="34" charset="0"/>
              </a:rPr>
              <a:t>Zastrzeżenia składa się na piśmie </a:t>
            </a:r>
            <a:br>
              <a:rPr lang="pl-PL" altLang="pl-PL" sz="2400" b="1" dirty="0" smtClean="0">
                <a:solidFill>
                  <a:schemeClr val="accent6">
                    <a:lumMod val="75000"/>
                  </a:schemeClr>
                </a:solidFill>
                <a:latin typeface="Verdana" panose="020B0604030504040204" pitchFamily="34" charset="0"/>
              </a:rPr>
            </a:br>
            <a:r>
              <a:rPr lang="pl-PL" altLang="pl-PL" sz="2400" b="1" dirty="0" smtClean="0">
                <a:solidFill>
                  <a:schemeClr val="accent6">
                    <a:lumMod val="75000"/>
                  </a:schemeClr>
                </a:solidFill>
                <a:latin typeface="Verdana" panose="020B0604030504040204" pitchFamily="34" charset="0"/>
              </a:rPr>
              <a:t>do Dyrektora OKE</a:t>
            </a:r>
          </a:p>
        </p:txBody>
      </p:sp>
    </p:spTree>
  </p:cSld>
  <p:clrMapOvr>
    <a:masterClrMapping/>
  </p:clrMapOvr>
  <p:transition>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2338" name="Object 15"/>
          <p:cNvGraphicFramePr>
            <a:graphicFrameLocks noChangeAspect="1"/>
          </p:cNvGraphicFramePr>
          <p:nvPr/>
        </p:nvGraphicFramePr>
        <p:xfrm>
          <a:off x="0" y="-171450"/>
          <a:ext cx="9448800" cy="7086600"/>
        </p:xfrm>
        <a:graphic>
          <a:graphicData uri="http://schemas.openxmlformats.org/presentationml/2006/ole">
            <p:oleObj spid="_x0000_s142338" name="Fotografia Photo Editor" r:id="rId4" imgW="4791744" imgH="4563112" progId="MSPhotoEd.3">
              <p:embed/>
            </p:oleObj>
          </a:graphicData>
        </a:graphic>
      </p:graphicFrame>
      <p:sp>
        <p:nvSpPr>
          <p:cNvPr id="142339" name="pole tekstowe 1"/>
          <p:cNvSpPr txBox="1">
            <a:spLocks noChangeArrowheads="1"/>
          </p:cNvSpPr>
          <p:nvPr/>
        </p:nvSpPr>
        <p:spPr bwMode="auto">
          <a:xfrm>
            <a:off x="5148263" y="5013325"/>
            <a:ext cx="3240087" cy="584200"/>
          </a:xfrm>
          <a:prstGeom prst="rect">
            <a:avLst/>
          </a:prstGeom>
          <a:noFill/>
          <a:ln w="9525">
            <a:noFill/>
            <a:miter lim="800000"/>
            <a:headEnd/>
            <a:tailEnd/>
          </a:ln>
        </p:spPr>
        <p:txBody>
          <a:bodyPr>
            <a:spAutoFit/>
          </a:bodyPr>
          <a:lstStyle/>
          <a:p>
            <a:r>
              <a:rPr lang="pl-PL" altLang="pl-PL">
                <a:solidFill>
                  <a:schemeClr val="bg1"/>
                </a:solidFill>
              </a:rPr>
              <a:t>Powodzenia!</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ymbol zastępczy tekstu 2"/>
          <p:cNvSpPr>
            <a:spLocks noGrp="1"/>
          </p:cNvSpPr>
          <p:nvPr>
            <p:ph type="body" idx="1"/>
          </p:nvPr>
        </p:nvSpPr>
        <p:spPr>
          <a:xfrm>
            <a:off x="179388" y="19050"/>
            <a:ext cx="7345362" cy="1057275"/>
          </a:xfrm>
        </p:spPr>
        <p:txBody>
          <a:bodyPr/>
          <a:lstStyle/>
          <a:p>
            <a:pPr algn="ctr"/>
            <a:r>
              <a:rPr lang="pl-PL" altLang="pl-PL" sz="2000" smtClean="0">
                <a:solidFill>
                  <a:srgbClr val="16165D"/>
                </a:solidFill>
                <a:latin typeface="Verdana" pitchFamily="34" charset="0"/>
                <a:ea typeface="Verdana" pitchFamily="34" charset="0"/>
                <a:cs typeface="Verdana" pitchFamily="34" charset="0"/>
              </a:rPr>
              <a:t>Ustawa </a:t>
            </a:r>
            <a:r>
              <a:rPr lang="pl-PL" altLang="pl-PL" sz="1800" smtClean="0">
                <a:solidFill>
                  <a:srgbClr val="FF0000"/>
                </a:solidFill>
                <a:latin typeface="Verdana" pitchFamily="34" charset="0"/>
                <a:ea typeface="Verdana" pitchFamily="34" charset="0"/>
                <a:cs typeface="Verdana" pitchFamily="34" charset="0"/>
              </a:rPr>
              <a:t>Rozdział 3b </a:t>
            </a:r>
            <a:r>
              <a:rPr lang="pl-PL" altLang="pl-PL" sz="1800" smtClean="0">
                <a:latin typeface="Verdana" pitchFamily="34" charset="0"/>
                <a:ea typeface="Verdana" pitchFamily="34" charset="0"/>
                <a:cs typeface="Verdana" pitchFamily="34" charset="0"/>
              </a:rPr>
              <a:t>- </a:t>
            </a:r>
            <a:r>
              <a:rPr lang="pl-PL" altLang="pl-PL" sz="1800" b="0" i="1" smtClean="0">
                <a:solidFill>
                  <a:srgbClr val="00B050"/>
                </a:solidFill>
                <a:latin typeface="Verdana" pitchFamily="34" charset="0"/>
                <a:ea typeface="Verdana" pitchFamily="34" charset="0"/>
                <a:cs typeface="Verdana" pitchFamily="34" charset="0"/>
              </a:rPr>
              <a:t>Ogólne zasady przeprowadzania egzaminów maturalnych</a:t>
            </a:r>
            <a:endParaRPr lang="pl-PL" altLang="pl-PL" sz="1800" b="0" smtClean="0">
              <a:solidFill>
                <a:srgbClr val="00B050"/>
              </a:solidFill>
              <a:latin typeface="Verdana" pitchFamily="34" charset="0"/>
              <a:ea typeface="Verdana" pitchFamily="34" charset="0"/>
              <a:cs typeface="Verdana" pitchFamily="34" charset="0"/>
            </a:endParaRPr>
          </a:p>
        </p:txBody>
      </p:sp>
      <p:sp>
        <p:nvSpPr>
          <p:cNvPr id="16387" name="Symbol zastępczy zawartości 3"/>
          <p:cNvSpPr>
            <a:spLocks noGrp="1"/>
          </p:cNvSpPr>
          <p:nvPr>
            <p:ph sz="half" idx="2"/>
          </p:nvPr>
        </p:nvSpPr>
        <p:spPr>
          <a:xfrm>
            <a:off x="0" y="1268413"/>
            <a:ext cx="4859338" cy="5400675"/>
          </a:xfrm>
        </p:spPr>
        <p:txBody>
          <a:bodyPr/>
          <a:lstStyle/>
          <a:p>
            <a:pPr marL="0" indent="0">
              <a:buFontTx/>
              <a:buNone/>
            </a:pPr>
            <a:endParaRPr lang="pl-PL" altLang="pl-PL" sz="1600" b="1" smtClean="0">
              <a:latin typeface="Verdana" pitchFamily="34" charset="0"/>
              <a:ea typeface="Verdana" pitchFamily="34" charset="0"/>
              <a:cs typeface="Verdana" pitchFamily="34" charset="0"/>
            </a:endParaRPr>
          </a:p>
          <a:p>
            <a:pPr marL="0" indent="0">
              <a:buFontTx/>
              <a:buNone/>
            </a:pPr>
            <a:r>
              <a:rPr lang="pl-PL" altLang="pl-PL" sz="1600" smtClean="0">
                <a:latin typeface="Verdana" pitchFamily="34" charset="0"/>
                <a:ea typeface="Verdana" pitchFamily="34" charset="0"/>
                <a:cs typeface="Verdana" pitchFamily="34" charset="0"/>
              </a:rPr>
              <a:t>art.44…</a:t>
            </a:r>
          </a:p>
          <a:p>
            <a:pPr marL="0" indent="0">
              <a:buFontTx/>
              <a:buNone/>
            </a:pPr>
            <a:r>
              <a:rPr lang="pl-PL" altLang="pl-PL" sz="1600" smtClean="0">
                <a:latin typeface="Verdana" pitchFamily="34" charset="0"/>
                <a:ea typeface="Verdana" pitchFamily="34" charset="0"/>
                <a:cs typeface="Verdana" pitchFamily="34" charset="0"/>
              </a:rPr>
              <a:t>zzd. - zzg. egzaminy  obowiązkowe</a:t>
            </a:r>
          </a:p>
          <a:p>
            <a:pPr marL="0" indent="0">
              <a:buFontTx/>
              <a:buNone/>
            </a:pPr>
            <a:endParaRPr lang="pl-PL" altLang="pl-PL" sz="800" smtClean="0">
              <a:latin typeface="Verdana" pitchFamily="34" charset="0"/>
              <a:ea typeface="Verdana" pitchFamily="34" charset="0"/>
              <a:cs typeface="Verdana" pitchFamily="34" charset="0"/>
            </a:endParaRPr>
          </a:p>
          <a:p>
            <a:pPr marL="0" indent="0">
              <a:buFontTx/>
              <a:buNone/>
            </a:pPr>
            <a:r>
              <a:rPr lang="pl-PL" altLang="pl-PL" sz="1600" smtClean="0">
                <a:latin typeface="Verdana" pitchFamily="34" charset="0"/>
                <a:ea typeface="Verdana" pitchFamily="34" charset="0"/>
                <a:cs typeface="Verdana" pitchFamily="34" charset="0"/>
              </a:rPr>
              <a:t>zzh.  laureaci i finaliści </a:t>
            </a:r>
          </a:p>
          <a:p>
            <a:pPr marL="0" indent="0">
              <a:buFontTx/>
              <a:buNone/>
            </a:pPr>
            <a:endParaRPr lang="pl-PL" altLang="pl-PL" sz="800" smtClean="0">
              <a:latin typeface="Verdana" pitchFamily="34" charset="0"/>
              <a:ea typeface="Verdana" pitchFamily="34" charset="0"/>
              <a:cs typeface="Verdana" pitchFamily="34" charset="0"/>
            </a:endParaRPr>
          </a:p>
          <a:p>
            <a:pPr marL="0" indent="0">
              <a:buFontTx/>
              <a:buNone/>
            </a:pPr>
            <a:r>
              <a:rPr lang="pl-PL" altLang="pl-PL" sz="1600" smtClean="0">
                <a:latin typeface="Verdana" pitchFamily="34" charset="0"/>
                <a:ea typeface="Verdana" pitchFamily="34" charset="0"/>
                <a:cs typeface="Verdana" pitchFamily="34" charset="0"/>
              </a:rPr>
              <a:t>zzj.   termin dodatkowy</a:t>
            </a:r>
          </a:p>
          <a:p>
            <a:pPr marL="0" indent="0">
              <a:buFontTx/>
              <a:buNone/>
            </a:pPr>
            <a:endParaRPr lang="pl-PL" altLang="pl-PL" sz="800" smtClean="0">
              <a:latin typeface="Verdana" pitchFamily="34" charset="0"/>
              <a:ea typeface="Verdana" pitchFamily="34" charset="0"/>
              <a:cs typeface="Verdana" pitchFamily="34" charset="0"/>
            </a:endParaRPr>
          </a:p>
          <a:p>
            <a:pPr marL="0" indent="0">
              <a:buFontTx/>
              <a:buNone/>
            </a:pPr>
            <a:r>
              <a:rPr lang="pl-PL" altLang="pl-PL" sz="1600" smtClean="0">
                <a:latin typeface="Verdana" pitchFamily="34" charset="0"/>
                <a:ea typeface="Verdana" pitchFamily="34" charset="0"/>
                <a:cs typeface="Verdana" pitchFamily="34" charset="0"/>
              </a:rPr>
              <a:t>zzk.  zasady przedstawiania wyników</a:t>
            </a:r>
          </a:p>
          <a:p>
            <a:pPr marL="0" indent="0">
              <a:buFontTx/>
              <a:buNone/>
            </a:pPr>
            <a:endParaRPr lang="pl-PL" altLang="pl-PL" sz="800" smtClean="0">
              <a:latin typeface="Verdana" pitchFamily="34" charset="0"/>
              <a:ea typeface="Verdana" pitchFamily="34" charset="0"/>
              <a:cs typeface="Verdana" pitchFamily="34" charset="0"/>
            </a:endParaRPr>
          </a:p>
          <a:p>
            <a:pPr marL="0" indent="0">
              <a:buFontTx/>
              <a:buNone/>
            </a:pPr>
            <a:r>
              <a:rPr lang="pl-PL" altLang="pl-PL" sz="1600" smtClean="0">
                <a:latin typeface="Verdana" pitchFamily="34" charset="0"/>
                <a:ea typeface="Verdana" pitchFamily="34" charset="0"/>
                <a:cs typeface="Verdana" pitchFamily="34" charset="0"/>
              </a:rPr>
              <a:t>zzl.   zasady zaliczenia egzaminów</a:t>
            </a:r>
            <a:br>
              <a:rPr lang="pl-PL" altLang="pl-PL" sz="1600" smtClean="0">
                <a:latin typeface="Verdana" pitchFamily="34" charset="0"/>
                <a:ea typeface="Verdana" pitchFamily="34" charset="0"/>
                <a:cs typeface="Verdana" pitchFamily="34" charset="0"/>
              </a:rPr>
            </a:br>
            <a:endParaRPr lang="pl-PL" altLang="pl-PL" sz="800" smtClean="0">
              <a:latin typeface="Verdana" pitchFamily="34" charset="0"/>
              <a:ea typeface="Verdana" pitchFamily="34" charset="0"/>
              <a:cs typeface="Verdana" pitchFamily="34" charset="0"/>
            </a:endParaRPr>
          </a:p>
          <a:p>
            <a:pPr marL="0" indent="0">
              <a:buFontTx/>
              <a:buNone/>
            </a:pPr>
            <a:r>
              <a:rPr lang="pl-PL" altLang="pl-PL" sz="1600" smtClean="0">
                <a:latin typeface="Verdana" pitchFamily="34" charset="0"/>
                <a:ea typeface="Verdana" pitchFamily="34" charset="0"/>
                <a:cs typeface="Verdana" pitchFamily="34" charset="0"/>
              </a:rPr>
              <a:t>zzn. warunki ponownego przystępowania (niezdane egzaminy)</a:t>
            </a:r>
          </a:p>
          <a:p>
            <a:pPr marL="0" indent="0">
              <a:buFontTx/>
              <a:buNone/>
            </a:pPr>
            <a:endParaRPr lang="pl-PL" altLang="pl-PL" sz="800" smtClean="0">
              <a:latin typeface="Verdana" pitchFamily="34" charset="0"/>
              <a:ea typeface="Verdana" pitchFamily="34" charset="0"/>
              <a:cs typeface="Verdana" pitchFamily="34" charset="0"/>
            </a:endParaRPr>
          </a:p>
          <a:p>
            <a:pPr marL="0" indent="0">
              <a:buFontTx/>
              <a:buNone/>
            </a:pPr>
            <a:r>
              <a:rPr lang="pl-PL" altLang="pl-PL" sz="1600" smtClean="0">
                <a:latin typeface="Verdana" pitchFamily="34" charset="0"/>
                <a:ea typeface="Verdana" pitchFamily="34" charset="0"/>
                <a:cs typeface="Verdana" pitchFamily="34" charset="0"/>
              </a:rPr>
              <a:t>zzo. warunki ponownego przystępowania  (aneks)</a:t>
            </a:r>
            <a:br>
              <a:rPr lang="pl-PL" altLang="pl-PL" sz="1600" smtClean="0">
                <a:latin typeface="Verdana" pitchFamily="34" charset="0"/>
                <a:ea typeface="Verdana" pitchFamily="34" charset="0"/>
                <a:cs typeface="Verdana" pitchFamily="34" charset="0"/>
              </a:rPr>
            </a:br>
            <a:endParaRPr lang="pl-PL" altLang="pl-PL" sz="800" smtClean="0">
              <a:latin typeface="Verdana" pitchFamily="34" charset="0"/>
              <a:ea typeface="Verdana" pitchFamily="34" charset="0"/>
              <a:cs typeface="Verdana" pitchFamily="34" charset="0"/>
            </a:endParaRPr>
          </a:p>
          <a:p>
            <a:pPr marL="0" indent="0">
              <a:buFontTx/>
              <a:buNone/>
            </a:pPr>
            <a:r>
              <a:rPr lang="pl-PL" altLang="pl-PL" sz="1600" smtClean="0">
                <a:latin typeface="Verdana" pitchFamily="34" charset="0"/>
                <a:ea typeface="Verdana" pitchFamily="34" charset="0"/>
                <a:cs typeface="Verdana" pitchFamily="34" charset="0"/>
              </a:rPr>
              <a:t>zzp.  zasady ponownego przystępowania dla  zdających ze starą maturą (tj. absolwentów szkół ponadpodstawowych do roku 2005), zaświadczenie  o wynikach </a:t>
            </a:r>
            <a:endParaRPr lang="pl-PL" altLang="pl-PL" sz="1600" smtClean="0"/>
          </a:p>
          <a:p>
            <a:pPr marL="0" indent="0" algn="ctr"/>
            <a:endParaRPr lang="pl-PL" altLang="pl-PL" sz="1600" smtClean="0"/>
          </a:p>
          <a:p>
            <a:pPr marL="0" indent="0">
              <a:buFontTx/>
              <a:buNone/>
            </a:pPr>
            <a:r>
              <a:rPr lang="pl-PL" altLang="pl-PL" sz="1600" smtClean="0"/>
              <a:t> </a:t>
            </a:r>
          </a:p>
        </p:txBody>
      </p:sp>
      <p:sp>
        <p:nvSpPr>
          <p:cNvPr id="16388" name="Symbol zastępczy zawartości 5"/>
          <p:cNvSpPr>
            <a:spLocks noGrp="1"/>
          </p:cNvSpPr>
          <p:nvPr>
            <p:ph sz="quarter" idx="4"/>
          </p:nvPr>
        </p:nvSpPr>
        <p:spPr>
          <a:xfrm>
            <a:off x="4810125" y="1557338"/>
            <a:ext cx="4333875" cy="4824412"/>
          </a:xfrm>
        </p:spPr>
        <p:txBody>
          <a:bodyPr/>
          <a:lstStyle/>
          <a:p>
            <a:pPr marL="0" indent="0">
              <a:buFontTx/>
              <a:buNone/>
            </a:pPr>
            <a:r>
              <a:rPr lang="pl-PL" altLang="pl-PL" sz="1600" smtClean="0">
                <a:latin typeface="Verdana" pitchFamily="34" charset="0"/>
                <a:ea typeface="Verdana" pitchFamily="34" charset="0"/>
                <a:cs typeface="Verdana" pitchFamily="34" charset="0"/>
              </a:rPr>
              <a:t>zzq.  płatności za egzamin maturalny</a:t>
            </a:r>
          </a:p>
          <a:p>
            <a:pPr marL="0" indent="0">
              <a:buFontTx/>
              <a:buNone/>
            </a:pPr>
            <a:endParaRPr lang="pl-PL" altLang="pl-PL" sz="800" smtClean="0">
              <a:latin typeface="Verdana" pitchFamily="34" charset="0"/>
              <a:ea typeface="Verdana" pitchFamily="34" charset="0"/>
              <a:cs typeface="Verdana" pitchFamily="34" charset="0"/>
            </a:endParaRPr>
          </a:p>
          <a:p>
            <a:pPr marL="0" indent="0">
              <a:buFontTx/>
              <a:buNone/>
            </a:pPr>
            <a:r>
              <a:rPr lang="pl-PL" altLang="pl-PL" sz="1600" smtClean="0">
                <a:latin typeface="Verdana" pitchFamily="34" charset="0"/>
                <a:ea typeface="Verdana" pitchFamily="34" charset="0"/>
                <a:cs typeface="Verdana" pitchFamily="34" charset="0"/>
              </a:rPr>
              <a:t>zzr.   dostosowania </a:t>
            </a:r>
          </a:p>
          <a:p>
            <a:pPr marL="0" indent="0">
              <a:buFontTx/>
              <a:buNone/>
            </a:pPr>
            <a:endParaRPr lang="pl-PL" altLang="pl-PL" sz="800" smtClean="0">
              <a:latin typeface="Verdana" pitchFamily="34" charset="0"/>
              <a:ea typeface="Verdana" pitchFamily="34" charset="0"/>
              <a:cs typeface="Verdana" pitchFamily="34" charset="0"/>
            </a:endParaRPr>
          </a:p>
          <a:p>
            <a:pPr marL="0" indent="0">
              <a:buFontTx/>
              <a:buNone/>
            </a:pPr>
            <a:r>
              <a:rPr lang="pl-PL" altLang="pl-PL" sz="1600" smtClean="0">
                <a:latin typeface="Verdana" pitchFamily="34" charset="0"/>
                <a:ea typeface="Verdana" pitchFamily="34" charset="0"/>
                <a:cs typeface="Verdana" pitchFamily="34" charset="0"/>
              </a:rPr>
              <a:t>zzs.  obowiązki dyrektora szkoły/PZE</a:t>
            </a:r>
          </a:p>
          <a:p>
            <a:pPr marL="0" indent="0">
              <a:buFontTx/>
              <a:buNone/>
            </a:pPr>
            <a:endParaRPr lang="pl-PL" altLang="pl-PL" sz="800" smtClean="0">
              <a:latin typeface="Verdana" pitchFamily="34" charset="0"/>
              <a:ea typeface="Verdana" pitchFamily="34" charset="0"/>
              <a:cs typeface="Verdana" pitchFamily="34" charset="0"/>
            </a:endParaRPr>
          </a:p>
          <a:p>
            <a:pPr marL="0" indent="0">
              <a:buFontTx/>
              <a:buNone/>
            </a:pPr>
            <a:r>
              <a:rPr lang="pl-PL" altLang="pl-PL" sz="1600" smtClean="0">
                <a:latin typeface="Verdana" pitchFamily="34" charset="0"/>
                <a:ea typeface="Verdana" pitchFamily="34" charset="0"/>
                <a:cs typeface="Verdana" pitchFamily="34" charset="0"/>
              </a:rPr>
              <a:t>zzt.   definicja  samodzielności prac zdających</a:t>
            </a:r>
          </a:p>
          <a:p>
            <a:pPr marL="0" indent="0">
              <a:buFontTx/>
              <a:buNone/>
            </a:pPr>
            <a:endParaRPr lang="pl-PL" altLang="pl-PL" sz="800" smtClean="0">
              <a:latin typeface="Verdana" pitchFamily="34" charset="0"/>
              <a:ea typeface="Verdana" pitchFamily="34" charset="0"/>
              <a:cs typeface="Verdana" pitchFamily="34" charset="0"/>
            </a:endParaRPr>
          </a:p>
          <a:p>
            <a:pPr marL="0" indent="0">
              <a:buFontTx/>
              <a:buNone/>
            </a:pPr>
            <a:r>
              <a:rPr lang="pl-PL" altLang="pl-PL" sz="1600" smtClean="0">
                <a:latin typeface="Verdana" pitchFamily="34" charset="0"/>
                <a:ea typeface="Verdana" pitchFamily="34" charset="0"/>
                <a:cs typeface="Verdana" pitchFamily="34" charset="0"/>
              </a:rPr>
              <a:t>zzv., zzw.  tryb unieważnienia</a:t>
            </a:r>
          </a:p>
          <a:p>
            <a:pPr marL="0" indent="0">
              <a:buFontTx/>
              <a:buNone/>
            </a:pPr>
            <a:endParaRPr lang="pl-PL" altLang="pl-PL" sz="800" smtClean="0">
              <a:latin typeface="Verdana" pitchFamily="34" charset="0"/>
              <a:ea typeface="Verdana" pitchFamily="34" charset="0"/>
              <a:cs typeface="Verdana" pitchFamily="34" charset="0"/>
            </a:endParaRPr>
          </a:p>
          <a:p>
            <a:pPr marL="0" indent="0">
              <a:buFontTx/>
              <a:buNone/>
            </a:pPr>
            <a:r>
              <a:rPr lang="pl-PL" altLang="pl-PL" sz="1600" smtClean="0">
                <a:latin typeface="Verdana" pitchFamily="34" charset="0"/>
                <a:ea typeface="Verdana" pitchFamily="34" charset="0"/>
                <a:cs typeface="Verdana" pitchFamily="34" charset="0"/>
              </a:rPr>
              <a:t>zzy.   tryb i warunki zgłaszania </a:t>
            </a:r>
            <a:br>
              <a:rPr lang="pl-PL" altLang="pl-PL" sz="1600" smtClean="0">
                <a:latin typeface="Verdana" pitchFamily="34" charset="0"/>
                <a:ea typeface="Verdana" pitchFamily="34" charset="0"/>
                <a:cs typeface="Verdana" pitchFamily="34" charset="0"/>
              </a:rPr>
            </a:br>
            <a:r>
              <a:rPr lang="pl-PL" altLang="pl-PL" sz="1600" smtClean="0">
                <a:latin typeface="Verdana" pitchFamily="34" charset="0"/>
                <a:ea typeface="Verdana" pitchFamily="34" charset="0"/>
                <a:cs typeface="Verdana" pitchFamily="34" charset="0"/>
              </a:rPr>
              <a:t>        zastrzeżeń przez zdających</a:t>
            </a:r>
          </a:p>
          <a:p>
            <a:pPr marL="0" indent="0">
              <a:buFontTx/>
              <a:buNone/>
            </a:pPr>
            <a:endParaRPr lang="pl-PL" altLang="pl-PL" sz="800" smtClean="0">
              <a:latin typeface="Verdana" pitchFamily="34" charset="0"/>
              <a:ea typeface="Verdana" pitchFamily="34" charset="0"/>
              <a:cs typeface="Verdana" pitchFamily="34" charset="0"/>
            </a:endParaRPr>
          </a:p>
          <a:p>
            <a:pPr marL="0" indent="0">
              <a:buFontTx/>
              <a:buNone/>
            </a:pPr>
            <a:r>
              <a:rPr lang="pl-PL" altLang="pl-PL" sz="1600" smtClean="0">
                <a:latin typeface="Verdana" pitchFamily="34" charset="0"/>
                <a:ea typeface="Verdana" pitchFamily="34" charset="0"/>
                <a:cs typeface="Verdana" pitchFamily="34" charset="0"/>
              </a:rPr>
              <a:t>zzz.  wglądy  - tryb weryfikacji sumy przyznanych punktów</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9372</TotalTime>
  <Words>3359</Words>
  <Application>Microsoft Office PowerPoint</Application>
  <PresentationFormat>Pokaz na ekranie (4:3)</PresentationFormat>
  <Paragraphs>606</Paragraphs>
  <Slides>85</Slides>
  <Notes>52</Notes>
  <HiddenSlides>0</HiddenSlides>
  <MMClips>0</MMClips>
  <ScaleCrop>false</ScaleCrop>
  <HeadingPairs>
    <vt:vector size="8" baseType="variant">
      <vt:variant>
        <vt:lpstr>Używane czcionki</vt:lpstr>
      </vt:variant>
      <vt:variant>
        <vt:i4>7</vt:i4>
      </vt:variant>
      <vt:variant>
        <vt:lpstr>Motyw</vt:lpstr>
      </vt:variant>
      <vt:variant>
        <vt:i4>1</vt:i4>
      </vt:variant>
      <vt:variant>
        <vt:lpstr>Osadzone serwery OLE</vt:lpstr>
      </vt:variant>
      <vt:variant>
        <vt:i4>1</vt:i4>
      </vt:variant>
      <vt:variant>
        <vt:lpstr>Tytuły slajdów</vt:lpstr>
      </vt:variant>
      <vt:variant>
        <vt:i4>85</vt:i4>
      </vt:variant>
    </vt:vector>
  </HeadingPairs>
  <TitlesOfParts>
    <vt:vector size="94" baseType="lpstr">
      <vt:lpstr>Arial</vt:lpstr>
      <vt:lpstr>Times New Roman</vt:lpstr>
      <vt:lpstr>Verdana</vt:lpstr>
      <vt:lpstr>Symbol</vt:lpstr>
      <vt:lpstr>SPSS Marker Set</vt:lpstr>
      <vt:lpstr>Wingdings</vt:lpstr>
      <vt:lpstr>Calibri</vt:lpstr>
      <vt:lpstr>Projekt domyślny</vt:lpstr>
      <vt:lpstr>Fotografia Microsoft Photo Editor 3.0</vt:lpstr>
      <vt:lpstr>Slajd 1</vt:lpstr>
      <vt:lpstr>Slajd 2</vt:lpstr>
      <vt:lpstr>Slajd 3</vt:lpstr>
      <vt:lpstr>Slajd 4</vt:lpstr>
      <vt:lpstr>Slajd 5</vt:lpstr>
      <vt:lpstr>Slajd 6</vt:lpstr>
      <vt:lpstr>Slajd 7</vt:lpstr>
      <vt:lpstr>Slajd 8</vt:lpstr>
      <vt:lpstr>Slajd 9</vt:lpstr>
      <vt:lpstr>Rozporządzenie  MEN z 21 grudnia 2016 Rozporządzenie  MEN z 19 maja 2020</vt:lpstr>
      <vt:lpstr>Slajd 11</vt:lpstr>
      <vt:lpstr>Slajd 12</vt:lpstr>
      <vt:lpstr>Slajd 13</vt:lpstr>
      <vt:lpstr>Slajd 14</vt:lpstr>
      <vt:lpstr>Informacje o egzaminie maturalnym</vt:lpstr>
      <vt:lpstr>Slajd 16</vt:lpstr>
      <vt:lpstr>Informacje o egzaminie maturalnym  dla uczniów o specjalnych potrzebach edukacyjnych</vt:lpstr>
      <vt:lpstr>Slajd 18</vt:lpstr>
      <vt:lpstr>Slajd 19</vt:lpstr>
      <vt:lpstr>Slajd 20</vt:lpstr>
      <vt:lpstr>Slajd 21</vt:lpstr>
      <vt:lpstr>Slajd 22</vt:lpstr>
      <vt:lpstr>Stara i nowa formuła egzaminu – różne arkusze</vt:lpstr>
      <vt:lpstr>Zadania przewodniczącego ZN </vt:lpstr>
      <vt:lpstr>  </vt:lpstr>
      <vt:lpstr>Slajd 26</vt:lpstr>
      <vt:lpstr>Slajd 27</vt:lpstr>
      <vt:lpstr>Slajd 28</vt:lpstr>
      <vt:lpstr>Slajd 29</vt:lpstr>
      <vt:lpstr>Slajd 30</vt:lpstr>
      <vt:lpstr>Slajd 31</vt:lpstr>
      <vt:lpstr>Slajd 32</vt:lpstr>
      <vt:lpstr>Slajd 33</vt:lpstr>
      <vt:lpstr>Slajd 34</vt:lpstr>
      <vt:lpstr>Slajd 35</vt:lpstr>
      <vt:lpstr>Slajd 36</vt:lpstr>
      <vt:lpstr>Przygotowanie do egzaminu z języka obcego nowożytnego s. 61</vt:lpstr>
      <vt:lpstr>Slajd 38</vt:lpstr>
      <vt:lpstr>Slajd 39</vt:lpstr>
      <vt:lpstr>Slajd 40</vt:lpstr>
      <vt:lpstr>Slajd 41</vt:lpstr>
      <vt:lpstr>Slajd 42</vt:lpstr>
      <vt:lpstr>Przed egzaminem </vt:lpstr>
      <vt:lpstr>Symbole arkuszy egzaminacyjnych</vt:lpstr>
      <vt:lpstr>Slajd 45</vt:lpstr>
      <vt:lpstr>Slajd 46</vt:lpstr>
      <vt:lpstr>Slajd 47</vt:lpstr>
      <vt:lpstr>Slajd 48</vt:lpstr>
      <vt:lpstr>Slajd 49</vt:lpstr>
      <vt:lpstr> Przed wejściem do sali egzaminacyjnej</vt:lpstr>
      <vt:lpstr>Slajd 51</vt:lpstr>
      <vt:lpstr>Slajd 52</vt:lpstr>
      <vt:lpstr>Slajd 53</vt:lpstr>
      <vt:lpstr>Slajd 54</vt:lpstr>
      <vt:lpstr>Slajd 55</vt:lpstr>
      <vt:lpstr>Slajd 56</vt:lpstr>
      <vt:lpstr>Slajd 57</vt:lpstr>
      <vt:lpstr>Kodowanie pierwszej strony arkusza  przez zdających</vt:lpstr>
      <vt:lpstr>Slajd 59</vt:lpstr>
      <vt:lpstr>Slajd 60</vt:lpstr>
      <vt:lpstr>Slajd 61</vt:lpstr>
      <vt:lpstr>Slajd 62</vt:lpstr>
      <vt:lpstr>Kodowanie</vt:lpstr>
      <vt:lpstr>Slajd 64</vt:lpstr>
      <vt:lpstr>Slajd 65</vt:lpstr>
      <vt:lpstr>Rozpoczęcie egzaminu</vt:lpstr>
      <vt:lpstr>Uwagi do pracy ZN</vt:lpstr>
      <vt:lpstr>Zezwolenie zdającemu  na opuszczenie sali egzaminacyjnej  str. 66, pkt 9</vt:lpstr>
      <vt:lpstr>Przerwanie i unieważnienie egzaminu Ustawa o systemie oświaty – art. zzv  oraz Informacja …</vt:lpstr>
      <vt:lpstr>Slajd 70</vt:lpstr>
      <vt:lpstr>Slajd 71</vt:lpstr>
      <vt:lpstr>Slajd 72</vt:lpstr>
      <vt:lpstr>Slajd 73</vt:lpstr>
      <vt:lpstr>Slajd 74</vt:lpstr>
      <vt:lpstr>Slajd 75</vt:lpstr>
      <vt:lpstr>Slajd 76</vt:lpstr>
      <vt:lpstr>Slajd 77</vt:lpstr>
      <vt:lpstr>Zakończenie egzaminu maturalnego</vt:lpstr>
      <vt:lpstr>Slajd 79</vt:lpstr>
      <vt:lpstr>Slajd 80</vt:lpstr>
      <vt:lpstr>Redystrybucja materiałów egzaminacyjnych</vt:lpstr>
      <vt:lpstr>Slajd 82</vt:lpstr>
      <vt:lpstr>Błędy  w pracach ZN ich konsekwencje</vt:lpstr>
      <vt:lpstr>Uwagi</vt:lpstr>
      <vt:lpstr>Slajd 85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Halinka Żukiewicz</dc:creator>
  <cp:lastModifiedBy>wicedyrektor</cp:lastModifiedBy>
  <cp:revision>786</cp:revision>
  <cp:lastPrinted>2017-03-30T11:13:44Z</cp:lastPrinted>
  <dcterms:created xsi:type="dcterms:W3CDTF">1601-01-01T00:00:00Z</dcterms:created>
  <dcterms:modified xsi:type="dcterms:W3CDTF">2020-05-25T16:48:08Z</dcterms:modified>
</cp:coreProperties>
</file>